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aleway"/>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6.xml"/><Relationship Id="rId42" Type="http://schemas.openxmlformats.org/officeDocument/2006/relationships/font" Target="fonts/Lato-regular.fntdata"/><Relationship Id="rId41" Type="http://schemas.openxmlformats.org/officeDocument/2006/relationships/font" Target="fonts/Roboto-boldItalic.fntdata"/><Relationship Id="rId22" Type="http://schemas.openxmlformats.org/officeDocument/2006/relationships/slide" Target="slides/slide18.xml"/><Relationship Id="rId44" Type="http://schemas.openxmlformats.org/officeDocument/2006/relationships/font" Target="fonts/Lato-italic.fntdata"/><Relationship Id="rId21" Type="http://schemas.openxmlformats.org/officeDocument/2006/relationships/slide" Target="slides/slide17.xml"/><Relationship Id="rId43" Type="http://schemas.openxmlformats.org/officeDocument/2006/relationships/font" Target="fonts/Lato-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bold.fntdata"/><Relationship Id="rId12" Type="http://schemas.openxmlformats.org/officeDocument/2006/relationships/slide" Target="slides/slide8.xml"/><Relationship Id="rId34" Type="http://schemas.openxmlformats.org/officeDocument/2006/relationships/font" Target="fonts/Raleway-regular.fntdata"/><Relationship Id="rId15" Type="http://schemas.openxmlformats.org/officeDocument/2006/relationships/slide" Target="slides/slide11.xml"/><Relationship Id="rId37" Type="http://schemas.openxmlformats.org/officeDocument/2006/relationships/font" Target="fonts/Raleway-boldItalic.fntdata"/><Relationship Id="rId14" Type="http://schemas.openxmlformats.org/officeDocument/2006/relationships/slide" Target="slides/slide10.xml"/><Relationship Id="rId36" Type="http://schemas.openxmlformats.org/officeDocument/2006/relationships/font" Target="fonts/Raleway-italic.fntdata"/><Relationship Id="rId17" Type="http://schemas.openxmlformats.org/officeDocument/2006/relationships/slide" Target="slides/slide13.xml"/><Relationship Id="rId39" Type="http://schemas.openxmlformats.org/officeDocument/2006/relationships/font" Target="fonts/Roboto-bold.fntdata"/><Relationship Id="rId16" Type="http://schemas.openxmlformats.org/officeDocument/2006/relationships/slide" Target="slides/slide12.xml"/><Relationship Id="rId38" Type="http://schemas.openxmlformats.org/officeDocument/2006/relationships/font" Target="fonts/Robo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Hello Group 9,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Reed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Reed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Reed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Reed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Reed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Arjun</a:t>
            </a:r>
          </a:p>
          <a:p>
            <a:pPr lvl="0">
              <a:spcBef>
                <a:spcPts val="0"/>
              </a:spcBef>
              <a:buNone/>
            </a:pPr>
            <a:r>
              <a:rPr lang="en"/>
              <a:t>Earlier we looked at accuracy based on shot distance. </a:t>
            </a:r>
            <a:r>
              <a:rPr lang="en"/>
              <a:t>We also looked at whether the time left on the shot clock had an effect on shot accuracy. We created this plot, and what we found was that there was a gradual decrease from 19 to 5 seconds, followed by a steep drop from 5 seconds onwards. This sudden drop in accuracy makes sense because there’s more pressure on the player as the shot clock nears 0. </a:t>
            </a:r>
          </a:p>
          <a:p>
            <a:pPr lvl="0">
              <a:spcBef>
                <a:spcPts val="0"/>
              </a:spcBef>
              <a:buNone/>
            </a:pPr>
            <a:r>
              <a:t/>
            </a:r>
            <a:endParaRPr/>
          </a:p>
          <a:p>
            <a:pPr lvl="0" rtl="0">
              <a:spcBef>
                <a:spcPts val="0"/>
              </a:spcBef>
              <a:buNone/>
            </a:pPr>
            <a:r>
              <a:rPr lang="en"/>
              <a:t>The relatively high accuracy rates at 20 seconds and above may be attributed primarily to shots made after offensive rebounds, or rebounds made by the same team after a missed shot. In such cases, the shot clock resets after the ball hits the backboard, and these shots are relatively easier to make since the players are closer to the net.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After looking across all players, we </a:t>
            </a:r>
            <a:r>
              <a:rPr lang="en"/>
              <a:t>then </a:t>
            </a:r>
            <a:r>
              <a:rPr lang="en"/>
              <a:t>decided to </a:t>
            </a:r>
            <a:r>
              <a:rPr lang="en"/>
              <a:t>focus</a:t>
            </a:r>
            <a:r>
              <a:rPr lang="en"/>
              <a:t> our attention on the top 4 MVP’s of the season: LeBron James, Steph Curry, Russell Westbrook and James Harden.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Arjun</a:t>
            </a:r>
          </a:p>
          <a:p>
            <a:pPr lvl="0">
              <a:spcBef>
                <a:spcPts val="0"/>
              </a:spcBef>
              <a:buNone/>
            </a:pPr>
            <a:r>
              <a:t/>
            </a:r>
            <a:endParaRPr sz="1150">
              <a:solidFill>
                <a:srgbClr val="626262"/>
              </a:solidFill>
              <a:highlight>
                <a:srgbClr val="FCFCFC"/>
              </a:highlight>
              <a:latin typeface="Roboto"/>
              <a:ea typeface="Roboto"/>
              <a:cs typeface="Roboto"/>
              <a:sym typeface="Roboto"/>
            </a:endParaRPr>
          </a:p>
          <a:p>
            <a:pPr lvl="0">
              <a:spcBef>
                <a:spcPts val="0"/>
              </a:spcBef>
              <a:buNone/>
            </a:pPr>
            <a:r>
              <a:rPr lang="en" sz="1150">
                <a:solidFill>
                  <a:srgbClr val="626262"/>
                </a:solidFill>
                <a:highlight>
                  <a:srgbClr val="FCFCFC"/>
                </a:highlight>
                <a:latin typeface="Roboto"/>
                <a:ea typeface="Roboto"/>
                <a:cs typeface="Roboto"/>
                <a:sym typeface="Roboto"/>
              </a:rPr>
              <a:t>We first looked at the shot accuracy of the 4 players over time, from the end of October to early March. </a:t>
            </a:r>
          </a:p>
          <a:p>
            <a:pPr lvl="0">
              <a:spcBef>
                <a:spcPts val="0"/>
              </a:spcBef>
              <a:buNone/>
            </a:pPr>
            <a:r>
              <a:rPr lang="en" sz="1150">
                <a:solidFill>
                  <a:srgbClr val="626262"/>
                </a:solidFill>
                <a:highlight>
                  <a:srgbClr val="FCFCFC"/>
                </a:highlight>
                <a:latin typeface="Roboto"/>
                <a:ea typeface="Roboto"/>
                <a:cs typeface="Roboto"/>
                <a:sym typeface="Roboto"/>
              </a:rPr>
              <a:t>As you can see, the players maintained shot accuracies within the range of roughly 3.8 to 5.1. </a:t>
            </a:r>
          </a:p>
          <a:p>
            <a:pPr lvl="0">
              <a:spcBef>
                <a:spcPts val="0"/>
              </a:spcBef>
              <a:buNone/>
            </a:pPr>
            <a:r>
              <a:rPr lang="en" sz="1150">
                <a:solidFill>
                  <a:srgbClr val="626262"/>
                </a:solidFill>
                <a:highlight>
                  <a:srgbClr val="FCFCFC"/>
                </a:highlight>
                <a:latin typeface="Roboto"/>
                <a:ea typeface="Roboto"/>
                <a:cs typeface="Roboto"/>
                <a:sym typeface="Roboto"/>
              </a:rPr>
              <a:t>Curry and James had relatively stable shot accuracy throughout most of the timeline, while the accuracy of Harden and Westbrook had greater variance. </a:t>
            </a:r>
          </a:p>
          <a:p>
            <a:pPr lvl="0">
              <a:spcBef>
                <a:spcPts val="0"/>
              </a:spcBef>
              <a:buNone/>
            </a:pPr>
            <a:r>
              <a:t/>
            </a:r>
            <a:endParaRPr sz="1150">
              <a:solidFill>
                <a:srgbClr val="626262"/>
              </a:solidFill>
              <a:highlight>
                <a:srgbClr val="FCFCFC"/>
              </a:highlight>
              <a:latin typeface="Roboto"/>
              <a:ea typeface="Roboto"/>
              <a:cs typeface="Roboto"/>
              <a:sym typeface="Roboto"/>
            </a:endParaRPr>
          </a:p>
          <a:p>
            <a:pPr lvl="0">
              <a:spcBef>
                <a:spcPts val="0"/>
              </a:spcBef>
              <a:buNone/>
            </a:pPr>
            <a:r>
              <a:rPr lang="en" sz="1150">
                <a:solidFill>
                  <a:srgbClr val="626262"/>
                </a:solidFill>
                <a:highlight>
                  <a:srgbClr val="FCFCFC"/>
                </a:highlight>
                <a:latin typeface="Roboto"/>
                <a:ea typeface="Roboto"/>
                <a:cs typeface="Roboto"/>
                <a:sym typeface="Roboto"/>
              </a:rPr>
              <a:t>James started with a lower accuracy, but quickly improved after the 1st month.</a:t>
            </a:r>
          </a:p>
          <a:p>
            <a:pPr lvl="0">
              <a:spcBef>
                <a:spcPts val="0"/>
              </a:spcBef>
              <a:buNone/>
            </a:pPr>
            <a:r>
              <a:t/>
            </a:r>
            <a:endParaRPr sz="1150">
              <a:solidFill>
                <a:srgbClr val="626262"/>
              </a:solidFill>
              <a:highlight>
                <a:srgbClr val="FCFCFC"/>
              </a:highlight>
              <a:latin typeface="Roboto"/>
              <a:ea typeface="Roboto"/>
              <a:cs typeface="Roboto"/>
              <a:sym typeface="Roboto"/>
            </a:endParaRPr>
          </a:p>
          <a:p>
            <a:pPr lvl="0">
              <a:spcBef>
                <a:spcPts val="0"/>
              </a:spcBef>
              <a:buNone/>
            </a:pPr>
            <a:r>
              <a:rPr lang="en" sz="1150">
                <a:solidFill>
                  <a:srgbClr val="626262"/>
                </a:solidFill>
                <a:highlight>
                  <a:srgbClr val="FCFCFC"/>
                </a:highlight>
                <a:latin typeface="Roboto"/>
                <a:ea typeface="Roboto"/>
                <a:cs typeface="Roboto"/>
                <a:sym typeface="Roboto"/>
              </a:rPr>
              <a:t>Westbrook tends to make more shots at the end of the season, during which time Oklahoma City Thunder is fighting for the last playoff position. </a:t>
            </a:r>
          </a:p>
          <a:p>
            <a:pPr lvl="0" rtl="0">
              <a:spcBef>
                <a:spcPts val="0"/>
              </a:spcBef>
              <a:buNone/>
            </a:pPr>
            <a:r>
              <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Aishwarya</a:t>
            </a:r>
          </a:p>
          <a:p>
            <a:pPr lvl="0">
              <a:spcBef>
                <a:spcPts val="0"/>
              </a:spcBef>
              <a:buNone/>
            </a:pPr>
            <a:r>
              <a:t/>
            </a:r>
            <a:endParaRPr b="1"/>
          </a:p>
          <a:p>
            <a:pPr lvl="0" rtl="0">
              <a:spcBef>
                <a:spcPts val="0"/>
              </a:spcBef>
              <a:buNone/>
            </a:pPr>
            <a:r>
              <a:rPr lang="en" sz="1150">
                <a:solidFill>
                  <a:srgbClr val="626262"/>
                </a:solidFill>
                <a:highlight>
                  <a:srgbClr val="FCFCFC"/>
                </a:highlight>
                <a:latin typeface="Roboto"/>
                <a:ea typeface="Roboto"/>
                <a:cs typeface="Roboto"/>
                <a:sym typeface="Roboto"/>
              </a:rPr>
              <a:t>The shot accuracy decreases from the lay-up region to around 10 feet. For Curry, James and Westbrook, although value of accuracy differ with each other, they all have a local maximum at around 14 feet. Let's call this region the comfortable zone. On the other hand, the accuracy peak of Harden extends out of the three-point line, which is different with the others. When the comfortable zone is passed, the accuracy for all players decreases monotonically.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Arjun</a:t>
            </a:r>
          </a:p>
          <a:p>
            <a:pPr lvl="0">
              <a:spcBef>
                <a:spcPts val="0"/>
              </a:spcBef>
              <a:buNone/>
            </a:pPr>
            <a:r>
              <a:t/>
            </a:r>
            <a:endParaRPr/>
          </a:p>
          <a:p>
            <a:pPr lvl="0" rtl="0">
              <a:spcBef>
                <a:spcPts val="0"/>
              </a:spcBef>
              <a:buNone/>
            </a:pPr>
            <a:r>
              <a:rPr lang="en" sz="1150">
                <a:solidFill>
                  <a:srgbClr val="626262"/>
                </a:solidFill>
                <a:highlight>
                  <a:srgbClr val="FCFCFC"/>
                </a:highlight>
                <a:latin typeface="Roboto"/>
                <a:ea typeface="Roboto"/>
                <a:cs typeface="Roboto"/>
                <a:sym typeface="Roboto"/>
              </a:rPr>
              <a:t>This graph shows the number of shots each player took as a function of how long they held the ball before taking the shot. Curry performed relatively more shots at a very short touch time, indicating his catch-and-release shooting style. Westbrook, on the other hand, tended to take more time before taking his shot.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Jushira</a:t>
            </a:r>
          </a:p>
          <a:p>
            <a:pPr lvl="0">
              <a:spcBef>
                <a:spcPts val="0"/>
              </a:spcBef>
              <a:buNone/>
            </a:pPr>
            <a:r>
              <a:rPr lang="en"/>
              <a:t>Continuing the discussion of these four players, wanted to test the Hot Hand phenomenon on them.</a:t>
            </a:r>
          </a:p>
          <a:p>
            <a:pPr lvl="0">
              <a:spcBef>
                <a:spcPts val="0"/>
              </a:spcBef>
              <a:buNone/>
            </a:pPr>
            <a:r>
              <a:rPr lang="en"/>
              <a:t>Hot hand in basketball is basically the claim that after a shot is made, the players have better chance at scoring the next shot i.e their accuracy rates are higher after a shot is made.</a:t>
            </a:r>
          </a:p>
          <a:p>
            <a:pPr lvl="0" rtl="0">
              <a:spcBef>
                <a:spcPts val="0"/>
              </a:spcBef>
              <a:buNone/>
            </a:pPr>
            <a:r>
              <a:rPr lang="en"/>
              <a:t>This would probably be interestig to know if a ball should be passed to such a player who has made a shot.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Jushira </a:t>
            </a:r>
            <a:r>
              <a:rPr lang="en" sz="1150">
                <a:solidFill>
                  <a:srgbClr val="626262"/>
                </a:solidFill>
                <a:highlight>
                  <a:srgbClr val="FCFCFC"/>
                </a:highlight>
                <a:latin typeface="Roboto"/>
                <a:ea typeface="Roboto"/>
                <a:cs typeface="Roboto"/>
                <a:sym typeface="Roboto"/>
              </a:rPr>
              <a:t> For each player, the left most red bar represents the shot accuracy of all shots right after missing one shot. The green, blue, and purple bars represent the shot accuracy after making 1, 2 and 3 consecutive shots.</a:t>
            </a:r>
            <a:r>
              <a:rPr lang="en"/>
              <a:t> E</a:t>
            </a:r>
            <a:r>
              <a:rPr lang="en"/>
              <a:t>xpected a left skewed?. But we got just the opposite for three of the top four. Harden showed a relatively stable accuracy rate. While for other three, making a shot actually reduced the accuracy of making the next shots.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Jushira curry and lebron </a:t>
            </a:r>
          </a:p>
          <a:p>
            <a:pPr lvl="0" rtl="0">
              <a:spcBef>
                <a:spcPts val="0"/>
              </a:spcBef>
              <a:buNone/>
            </a:pPr>
            <a:r>
              <a:rPr lang="en"/>
              <a:t>No hot hands! - Could be because- </a:t>
            </a:r>
            <a:r>
              <a:rPr lang="en">
                <a:highlight>
                  <a:srgbClr val="FFFFFF"/>
                </a:highlight>
              </a:rPr>
              <a:t>a "hot" player cools off because opposing players start to guard him more aggressively, or because he gets over-confident and starts taking tougher shots</a:t>
            </a:r>
            <a:r>
              <a:rPr lang="en" sz="1200">
                <a:latin typeface="Verdana"/>
                <a:ea typeface="Verdana"/>
                <a:cs typeface="Verdana"/>
                <a:sym typeface="Verdana"/>
              </a:rPr>
              <a:t> </a:t>
            </a:r>
            <a:r>
              <a:rPr lang="en" sz="1200"/>
              <a:t>from further behind the three point line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Corey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sz="1150">
              <a:solidFill>
                <a:srgbClr val="626262"/>
              </a:solidFill>
              <a:highlight>
                <a:srgbClr val="FCFCFC"/>
              </a:highlight>
              <a:latin typeface="Roboto"/>
              <a:ea typeface="Roboto"/>
              <a:cs typeface="Roboto"/>
              <a:sym typeface="Roboto"/>
            </a:endParaRPr>
          </a:p>
          <a:p>
            <a:pPr lvl="0" rtl="0">
              <a:spcBef>
                <a:spcPts val="0"/>
              </a:spcBef>
              <a:buNone/>
            </a:pPr>
            <a:r>
              <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sz="1150">
              <a:solidFill>
                <a:srgbClr val="626262"/>
              </a:solidFill>
              <a:highlight>
                <a:srgbClr val="FCFCFC"/>
              </a:highlight>
              <a:latin typeface="Roboto"/>
              <a:ea typeface="Roboto"/>
              <a:cs typeface="Roboto"/>
              <a:sym typeface="Roboto"/>
            </a:endParaRPr>
          </a:p>
          <a:p>
            <a:pPr lvl="0" rtl="0">
              <a:spcBef>
                <a:spcPts val="0"/>
              </a:spcBef>
              <a:buNone/>
            </a:pPr>
            <a:r>
              <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Corey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Thank You Corey. </a:t>
            </a:r>
          </a:p>
          <a:p>
            <a:pPr lvl="0">
              <a:spcBef>
                <a:spcPts val="0"/>
              </a:spcBef>
              <a:buNone/>
            </a:pPr>
            <a:r>
              <a:rPr lang="en"/>
              <a:t>We took this dataset from Kaggle.com. It has 128k rows, each row referring to a shot attempt by a player. And we have 22 columns, each referring to an attribute such as the game id, date and month, player and defender names, pts type (2 or 3) and so on.We did a lot of data cleaning before getting to our analysis and after the exploratory analysis, we aim to predict shot outcomes.. In order to build a flow in our analysis, we split the EDA into team based analysis, league based analysis and player based where we studied the performance of few important players of that season. In team based, we looked at the basic Home advantage area.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Jushira</a:t>
            </a:r>
          </a:p>
          <a:p>
            <a:pPr lvl="0" rtl="0">
              <a:spcBef>
                <a:spcPts val="0"/>
              </a:spcBef>
              <a:buNone/>
            </a:pPr>
            <a:r>
              <a:rPr lang="en"/>
              <a:t>We looked at the total number of home and away wins, seeing that around 56% wins were home wins. We then split the home and away wins by team. And saw that out of the 30 teams that we had, 26 had won more games at home while 3 won more at away locations and 1 had won equal in both. So we see that clearly, teams in the 2014-15 season had a home advantage, which we would expect.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Aishwarya -</a:t>
            </a:r>
          </a:p>
          <a:p>
            <a:pPr lvl="0">
              <a:spcBef>
                <a:spcPts val="0"/>
              </a:spcBef>
              <a:buNone/>
            </a:pPr>
            <a:r>
              <a:rPr lang="en" sz="1200">
                <a:latin typeface="Calibri"/>
                <a:ea typeface="Calibri"/>
                <a:cs typeface="Calibri"/>
                <a:sym typeface="Calibri"/>
              </a:rPr>
              <a:t>Linear regression analysis shows that playing at home gives teams on average additional 2.26 margin points(coefficient)</a:t>
            </a:r>
          </a:p>
          <a:p>
            <a:pPr lvl="0">
              <a:spcBef>
                <a:spcPts val="0"/>
              </a:spcBef>
              <a:buNone/>
            </a:pPr>
            <a:r>
              <a:t/>
            </a:r>
            <a:endParaRPr sz="1200">
              <a:latin typeface="Calibri"/>
              <a:ea typeface="Calibri"/>
              <a:cs typeface="Calibri"/>
              <a:sym typeface="Calibri"/>
            </a:endParaRPr>
          </a:p>
          <a:p>
            <a:pPr lvl="0" rtl="0">
              <a:spcBef>
                <a:spcPts val="0"/>
              </a:spcBef>
              <a:buNone/>
            </a:pPr>
            <a:r>
              <a:rPr lang="en" sz="1200">
                <a:latin typeface="Calibri"/>
                <a:ea typeface="Calibri"/>
                <a:cs typeface="Calibri"/>
                <a:sym typeface="Calibri"/>
              </a:rPr>
              <a:t>Research also shows a recent trend of decline in home advantage over the years: probability of a home team winning has reduced from around 65% in 1975-1992 to average of 60.3% in 1993-2011 and to around 58.5% for 2011-14. The analysis demonstrated that the home win ratio went down even further to 56.0% in 2014-2015 season. Based on the literature review this trend could be potentially explained by the following factors (Economist, 2015):</a:t>
            </a:r>
          </a:p>
          <a:p>
            <a:pPr lvl="0" rtl="0">
              <a:spcBef>
                <a:spcPts val="0"/>
              </a:spcBef>
              <a:buNone/>
            </a:pPr>
            <a:r>
              <a:t/>
            </a:r>
            <a:endParaRPr sz="1200">
              <a:latin typeface="Calibri"/>
              <a:ea typeface="Calibri"/>
              <a:cs typeface="Calibri"/>
              <a:sym typeface="Calibri"/>
            </a:endParaRPr>
          </a:p>
          <a:p>
            <a:pPr lvl="0" rtl="0">
              <a:spcBef>
                <a:spcPts val="0"/>
              </a:spcBef>
              <a:spcAft>
                <a:spcPts val="1400"/>
              </a:spcAft>
              <a:buNone/>
            </a:pPr>
            <a:r>
              <a:rPr i="1" lang="en" sz="1200">
                <a:solidFill>
                  <a:srgbClr val="00A0B8"/>
                </a:solidFill>
                <a:latin typeface="Calibri"/>
                <a:ea typeface="Calibri"/>
                <a:cs typeface="Calibri"/>
                <a:sym typeface="Calibri"/>
              </a:rPr>
              <a:t>Improvement of travel conditions</a:t>
            </a:r>
            <a:r>
              <a:rPr i="1" lang="en" sz="1200">
                <a:latin typeface="Calibri"/>
                <a:ea typeface="Calibri"/>
                <a:cs typeface="Calibri"/>
                <a:sym typeface="Calibri"/>
              </a:rPr>
              <a:t> </a:t>
            </a:r>
            <a:r>
              <a:rPr lang="en" sz="1200">
                <a:latin typeface="Calibri"/>
                <a:ea typeface="Calibri"/>
                <a:cs typeface="Calibri"/>
                <a:sym typeface="Calibri"/>
              </a:rPr>
              <a:t> This means that when playing away, teams are now more likely to stay at better hotels and fly chartered planes more often than in the past. These changes result in teams being less tired as a consequence of travel and being better physically prepared for the games.</a:t>
            </a:r>
          </a:p>
          <a:p>
            <a:pPr lvl="0" rtl="0">
              <a:spcBef>
                <a:spcPts val="0"/>
              </a:spcBef>
              <a:spcAft>
                <a:spcPts val="1400"/>
              </a:spcAft>
              <a:buNone/>
            </a:pPr>
            <a:r>
              <a:rPr i="1" lang="en" sz="1200">
                <a:solidFill>
                  <a:srgbClr val="00A0B8"/>
                </a:solidFill>
                <a:latin typeface="Calibri"/>
                <a:ea typeface="Calibri"/>
                <a:cs typeface="Calibri"/>
                <a:sym typeface="Calibri"/>
              </a:rPr>
              <a:t>Change in style of play in NBA</a:t>
            </a:r>
            <a:r>
              <a:rPr lang="en" sz="1200">
                <a:latin typeface="Calibri"/>
                <a:ea typeface="Calibri"/>
                <a:cs typeface="Calibri"/>
                <a:sym typeface="Calibri"/>
              </a:rPr>
              <a:t> The game now is more open with less physical contact, which reduces number of fouls and potential impact of 'notorious home-team bias' by referees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Aishwarya - </a:t>
            </a:r>
          </a:p>
          <a:p>
            <a:pPr lvl="0">
              <a:spcBef>
                <a:spcPts val="0"/>
              </a:spcBef>
              <a:buNone/>
            </a:pPr>
            <a:r>
              <a:t/>
            </a:r>
            <a:endParaRPr b="1"/>
          </a:p>
          <a:p>
            <a:pPr indent="457200" lvl="0" rtl="0">
              <a:lnSpc>
                <a:spcPct val="115000"/>
              </a:lnSpc>
              <a:spcBef>
                <a:spcPts val="0"/>
              </a:spcBef>
              <a:buNone/>
            </a:pPr>
            <a:r>
              <a:rPr lang="en" sz="1200">
                <a:latin typeface="Verdana"/>
                <a:ea typeface="Verdana"/>
                <a:cs typeface="Verdana"/>
                <a:sym typeface="Verdana"/>
              </a:rPr>
              <a:t>The objective was to observe whether the amount of rest that a team gets between games is related to their performance. From </a:t>
            </a:r>
            <a:r>
              <a:rPr i="1" lang="en" sz="1200">
                <a:solidFill>
                  <a:srgbClr val="00A0B8"/>
                </a:solidFill>
                <a:latin typeface="Verdana"/>
                <a:ea typeface="Verdana"/>
                <a:cs typeface="Verdana"/>
                <a:sym typeface="Verdana"/>
              </a:rPr>
              <a:t>Plot 4</a:t>
            </a:r>
            <a:r>
              <a:rPr lang="en" sz="1200">
                <a:latin typeface="Verdana"/>
                <a:ea typeface="Verdana"/>
                <a:cs typeface="Verdana"/>
                <a:sym typeface="Verdana"/>
              </a:rPr>
              <a:t>, we see that most of the games are covered within 5 rest days, hence the focus of our analysis on this subset. From </a:t>
            </a:r>
            <a:r>
              <a:rPr i="1" lang="en" sz="1200">
                <a:solidFill>
                  <a:srgbClr val="00A0B8"/>
                </a:solidFill>
                <a:latin typeface="Verdana"/>
                <a:ea typeface="Verdana"/>
                <a:cs typeface="Verdana"/>
                <a:sym typeface="Verdana"/>
              </a:rPr>
              <a:t>Plot 5</a:t>
            </a:r>
            <a:r>
              <a:rPr lang="en" sz="1200">
                <a:latin typeface="Verdana"/>
                <a:ea typeface="Verdana"/>
                <a:cs typeface="Verdana"/>
                <a:sym typeface="Verdana"/>
              </a:rPr>
              <a:t>, we see that home teams' performance increases as they have more rest, but only up to 2 rest days. After this, players can fall out of rhythm and rest can become costly. Rest days have little effect on the win share of the away teams.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ct val="100000"/>
              <a:defRPr sz="4200">
                <a:solidFill>
                  <a:schemeClr val="dk2"/>
                </a:solidFill>
              </a:defRPr>
            </a:lvl1pPr>
            <a:lvl2pPr lvl="1">
              <a:spcBef>
                <a:spcPts val="0"/>
              </a:spcBef>
              <a:buClr>
                <a:schemeClr val="dk2"/>
              </a:buClr>
              <a:buSzPct val="100000"/>
              <a:defRPr sz="4200">
                <a:solidFill>
                  <a:schemeClr val="dk2"/>
                </a:solidFill>
              </a:defRPr>
            </a:lvl2pPr>
            <a:lvl3pPr lvl="2">
              <a:spcBef>
                <a:spcPts val="0"/>
              </a:spcBef>
              <a:buClr>
                <a:schemeClr val="dk2"/>
              </a:buClr>
              <a:buSzPct val="100000"/>
              <a:defRPr sz="4200">
                <a:solidFill>
                  <a:schemeClr val="dk2"/>
                </a:solidFill>
              </a:defRPr>
            </a:lvl3pPr>
            <a:lvl4pPr lvl="3">
              <a:spcBef>
                <a:spcPts val="0"/>
              </a:spcBef>
              <a:buClr>
                <a:schemeClr val="dk2"/>
              </a:buClr>
              <a:buSzPct val="100000"/>
              <a:defRPr sz="4200">
                <a:solidFill>
                  <a:schemeClr val="dk2"/>
                </a:solidFill>
              </a:defRPr>
            </a:lvl4pPr>
            <a:lvl5pPr lvl="4">
              <a:spcBef>
                <a:spcPts val="0"/>
              </a:spcBef>
              <a:buClr>
                <a:schemeClr val="dk2"/>
              </a:buClr>
              <a:buSzPct val="100000"/>
              <a:defRPr sz="4200">
                <a:solidFill>
                  <a:schemeClr val="dk2"/>
                </a:solidFill>
              </a:defRPr>
            </a:lvl5pPr>
            <a:lvl6pPr lvl="5">
              <a:spcBef>
                <a:spcPts val="0"/>
              </a:spcBef>
              <a:buClr>
                <a:schemeClr val="dk2"/>
              </a:buClr>
              <a:buSzPct val="100000"/>
              <a:defRPr sz="4200">
                <a:solidFill>
                  <a:schemeClr val="dk2"/>
                </a:solidFill>
              </a:defRPr>
            </a:lvl6pPr>
            <a:lvl7pPr lvl="6">
              <a:spcBef>
                <a:spcPts val="0"/>
              </a:spcBef>
              <a:buClr>
                <a:schemeClr val="dk2"/>
              </a:buClr>
              <a:buSzPct val="100000"/>
              <a:defRPr sz="4200">
                <a:solidFill>
                  <a:schemeClr val="dk2"/>
                </a:solidFill>
              </a:defRPr>
            </a:lvl7pPr>
            <a:lvl8pPr lvl="7">
              <a:spcBef>
                <a:spcPts val="0"/>
              </a:spcBef>
              <a:buClr>
                <a:schemeClr val="dk2"/>
              </a:buClr>
              <a:buSzPct val="100000"/>
              <a:defRPr sz="4200">
                <a:solidFill>
                  <a:schemeClr val="dk2"/>
                </a:solidFill>
              </a:defRPr>
            </a:lvl8pPr>
            <a:lvl9pPr lvl="8">
              <a:spcBef>
                <a:spcPts val="0"/>
              </a:spcBef>
              <a:buClr>
                <a:schemeClr val="dk2"/>
              </a:buClr>
              <a:buSzPct val="100000"/>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ct val="100000"/>
              <a:buFont typeface="Raleway"/>
              <a:buNone/>
              <a:defRPr b="1" sz="2800">
                <a:latin typeface="Raleway"/>
                <a:ea typeface="Raleway"/>
                <a:cs typeface="Raleway"/>
                <a:sym typeface="Raleway"/>
              </a:defRPr>
            </a:lvl1pPr>
            <a:lvl2pPr lvl="1">
              <a:spcBef>
                <a:spcPts val="0"/>
              </a:spcBef>
              <a:buSzPct val="100000"/>
              <a:buFont typeface="Raleway"/>
              <a:buNone/>
              <a:defRPr b="1" sz="2800">
                <a:latin typeface="Raleway"/>
                <a:ea typeface="Raleway"/>
                <a:cs typeface="Raleway"/>
                <a:sym typeface="Raleway"/>
              </a:defRPr>
            </a:lvl2pPr>
            <a:lvl3pPr lvl="2">
              <a:spcBef>
                <a:spcPts val="0"/>
              </a:spcBef>
              <a:buSzPct val="100000"/>
              <a:buFont typeface="Raleway"/>
              <a:buNone/>
              <a:defRPr b="1" sz="2800">
                <a:latin typeface="Raleway"/>
                <a:ea typeface="Raleway"/>
                <a:cs typeface="Raleway"/>
                <a:sym typeface="Raleway"/>
              </a:defRPr>
            </a:lvl3pPr>
            <a:lvl4pPr lvl="3">
              <a:spcBef>
                <a:spcPts val="0"/>
              </a:spcBef>
              <a:buSzPct val="100000"/>
              <a:buFont typeface="Raleway"/>
              <a:buNone/>
              <a:defRPr b="1" sz="2800">
                <a:latin typeface="Raleway"/>
                <a:ea typeface="Raleway"/>
                <a:cs typeface="Raleway"/>
                <a:sym typeface="Raleway"/>
              </a:defRPr>
            </a:lvl4pPr>
            <a:lvl5pPr lvl="4">
              <a:spcBef>
                <a:spcPts val="0"/>
              </a:spcBef>
              <a:buSzPct val="100000"/>
              <a:buFont typeface="Raleway"/>
              <a:buNone/>
              <a:defRPr b="1" sz="2800">
                <a:latin typeface="Raleway"/>
                <a:ea typeface="Raleway"/>
                <a:cs typeface="Raleway"/>
                <a:sym typeface="Raleway"/>
              </a:defRPr>
            </a:lvl5pPr>
            <a:lvl6pPr lvl="5">
              <a:spcBef>
                <a:spcPts val="0"/>
              </a:spcBef>
              <a:buSzPct val="100000"/>
              <a:buFont typeface="Raleway"/>
              <a:buNone/>
              <a:defRPr b="1" sz="2800">
                <a:latin typeface="Raleway"/>
                <a:ea typeface="Raleway"/>
                <a:cs typeface="Raleway"/>
                <a:sym typeface="Raleway"/>
              </a:defRPr>
            </a:lvl6pPr>
            <a:lvl7pPr lvl="6">
              <a:spcBef>
                <a:spcPts val="0"/>
              </a:spcBef>
              <a:buSzPct val="100000"/>
              <a:buFont typeface="Raleway"/>
              <a:buNone/>
              <a:defRPr b="1" sz="2800">
                <a:latin typeface="Raleway"/>
                <a:ea typeface="Raleway"/>
                <a:cs typeface="Raleway"/>
                <a:sym typeface="Raleway"/>
              </a:defRPr>
            </a:lvl7pPr>
            <a:lvl8pPr lvl="7">
              <a:spcBef>
                <a:spcPts val="0"/>
              </a:spcBef>
              <a:buSzPct val="100000"/>
              <a:buFont typeface="Raleway"/>
              <a:buNone/>
              <a:defRPr b="1" sz="2800">
                <a:latin typeface="Raleway"/>
                <a:ea typeface="Raleway"/>
                <a:cs typeface="Raleway"/>
                <a:sym typeface="Raleway"/>
              </a:defRPr>
            </a:lvl8pPr>
            <a:lvl9pPr lvl="8">
              <a:spcBef>
                <a:spcPts val="0"/>
              </a:spcBef>
              <a:buSzPct val="1000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gif"/><Relationship Id="rId4" Type="http://schemas.openxmlformats.org/officeDocument/2006/relationships/image" Target="../media/image20.gif"/><Relationship Id="rId5" Type="http://schemas.openxmlformats.org/officeDocument/2006/relationships/image" Target="../media/image18.gif"/><Relationship Id="rId6" Type="http://schemas.openxmlformats.org/officeDocument/2006/relationships/image" Target="../media/image14.gif"/><Relationship Id="rId7" Type="http://schemas.openxmlformats.org/officeDocument/2006/relationships/image" Target="../media/image15.gif"/><Relationship Id="rId8" Type="http://schemas.openxmlformats.org/officeDocument/2006/relationships/image" Target="../media/image2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31.png"/><Relationship Id="rId9"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6.png"/><Relationship Id="rId7" Type="http://schemas.openxmlformats.org/officeDocument/2006/relationships/image" Target="../media/image35.png"/><Relationship Id="rId8"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4.jp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6.jpg"/><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729450" y="1322450"/>
            <a:ext cx="6341400" cy="1664700"/>
          </a:xfrm>
          <a:prstGeom prst="rect">
            <a:avLst/>
          </a:prstGeom>
        </p:spPr>
        <p:txBody>
          <a:bodyPr anchorCtr="0" anchor="t" bIns="91425" lIns="91425" rIns="91425" wrap="square" tIns="91425">
            <a:noAutofit/>
          </a:bodyPr>
          <a:lstStyle/>
          <a:p>
            <a:pPr lvl="0">
              <a:spcBef>
                <a:spcPts val="0"/>
              </a:spcBef>
              <a:buNone/>
            </a:pPr>
            <a:r>
              <a:rPr lang="en"/>
              <a:t>2014-2015 NBA SEASON ANALYSIS</a:t>
            </a:r>
          </a:p>
        </p:txBody>
      </p:sp>
      <p:sp>
        <p:nvSpPr>
          <p:cNvPr id="87" name="Shape 87"/>
          <p:cNvSpPr txBox="1"/>
          <p:nvPr>
            <p:ph idx="1" type="subTitle"/>
          </p:nvPr>
        </p:nvSpPr>
        <p:spPr>
          <a:xfrm>
            <a:off x="729626" y="3172900"/>
            <a:ext cx="3593100" cy="1800600"/>
          </a:xfrm>
          <a:prstGeom prst="rect">
            <a:avLst/>
          </a:prstGeom>
        </p:spPr>
        <p:txBody>
          <a:bodyPr anchorCtr="0" anchor="t" bIns="91425" lIns="91425" rIns="91425" wrap="square" tIns="91425">
            <a:noAutofit/>
          </a:bodyPr>
          <a:lstStyle/>
          <a:p>
            <a:pPr lvl="0">
              <a:spcBef>
                <a:spcPts val="0"/>
              </a:spcBef>
              <a:buNone/>
            </a:pPr>
            <a:r>
              <a:rPr lang="en"/>
              <a:t>A</a:t>
            </a:r>
            <a:r>
              <a:rPr lang="en"/>
              <a:t>rjun Adapalli</a:t>
            </a:r>
          </a:p>
          <a:p>
            <a:pPr lvl="0">
              <a:spcBef>
                <a:spcPts val="0"/>
              </a:spcBef>
              <a:buNone/>
            </a:pPr>
            <a:r>
              <a:rPr lang="en"/>
              <a:t>Aishwarya Srikanth</a:t>
            </a:r>
          </a:p>
          <a:p>
            <a:pPr lvl="0">
              <a:spcBef>
                <a:spcPts val="0"/>
              </a:spcBef>
              <a:buNone/>
            </a:pPr>
            <a:r>
              <a:rPr lang="en"/>
              <a:t>Corey Haines </a:t>
            </a:r>
          </a:p>
          <a:p>
            <a:pPr lvl="0">
              <a:spcBef>
                <a:spcPts val="0"/>
              </a:spcBef>
              <a:buNone/>
            </a:pPr>
            <a:r>
              <a:rPr lang="en"/>
              <a:t>Jushira Thelakkat</a:t>
            </a:r>
          </a:p>
          <a:p>
            <a:pPr lvl="0">
              <a:spcBef>
                <a:spcPts val="0"/>
              </a:spcBef>
              <a:buNone/>
            </a:pPr>
            <a:r>
              <a:rPr lang="en"/>
              <a:t>Reed Dalton</a:t>
            </a:r>
          </a:p>
        </p:txBody>
      </p:sp>
      <p:pic>
        <p:nvPicPr>
          <p:cNvPr id="88" name="Shape 88"/>
          <p:cNvPicPr preferRelativeResize="0"/>
          <p:nvPr/>
        </p:nvPicPr>
        <p:blipFill>
          <a:blip r:embed="rId3">
            <a:alphaModFix/>
          </a:blip>
          <a:stretch>
            <a:fillRect/>
          </a:stretch>
        </p:blipFill>
        <p:spPr>
          <a:xfrm>
            <a:off x="4585450" y="2364225"/>
            <a:ext cx="2485400" cy="248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The Rise of “MoreyBall’</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349350" y="3112262"/>
            <a:ext cx="8293748" cy="1933562"/>
          </a:xfrm>
          <a:prstGeom prst="rect">
            <a:avLst/>
          </a:prstGeom>
          <a:noFill/>
          <a:ln>
            <a:noFill/>
          </a:ln>
        </p:spPr>
      </p:pic>
      <p:pic>
        <p:nvPicPr>
          <p:cNvPr id="147" name="Shape 147"/>
          <p:cNvPicPr preferRelativeResize="0"/>
          <p:nvPr/>
        </p:nvPicPr>
        <p:blipFill>
          <a:blip r:embed="rId4">
            <a:alphaModFix/>
          </a:blip>
          <a:stretch>
            <a:fillRect/>
          </a:stretch>
        </p:blipFill>
        <p:spPr>
          <a:xfrm>
            <a:off x="152400" y="152400"/>
            <a:ext cx="8839200" cy="27478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664300" y="601000"/>
            <a:ext cx="7543500" cy="7569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Shot Makeup of the 14-15 Season</a:t>
            </a:r>
          </a:p>
        </p:txBody>
      </p:sp>
      <p:pic>
        <p:nvPicPr>
          <p:cNvPr id="153" name="Shape 153"/>
          <p:cNvPicPr preferRelativeResize="0"/>
          <p:nvPr/>
        </p:nvPicPr>
        <p:blipFill rotWithShape="1">
          <a:blip r:embed="rId3">
            <a:alphaModFix/>
          </a:blip>
          <a:srcRect b="0" l="1845" r="0" t="0"/>
          <a:stretch/>
        </p:blipFill>
        <p:spPr>
          <a:xfrm>
            <a:off x="5143975" y="1314250"/>
            <a:ext cx="4000025" cy="3560075"/>
          </a:xfrm>
          <a:prstGeom prst="rect">
            <a:avLst/>
          </a:prstGeom>
          <a:noFill/>
          <a:ln>
            <a:noFill/>
          </a:ln>
        </p:spPr>
      </p:pic>
      <p:pic>
        <p:nvPicPr>
          <p:cNvPr id="154" name="Shape 154"/>
          <p:cNvPicPr preferRelativeResize="0"/>
          <p:nvPr/>
        </p:nvPicPr>
        <p:blipFill>
          <a:blip r:embed="rId4">
            <a:alphaModFix/>
          </a:blip>
          <a:stretch>
            <a:fillRect/>
          </a:stretch>
        </p:blipFill>
        <p:spPr>
          <a:xfrm>
            <a:off x="54075" y="1314250"/>
            <a:ext cx="5165925" cy="35600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0" y="0"/>
            <a:ext cx="2812650" cy="2597500"/>
          </a:xfrm>
          <a:prstGeom prst="rect">
            <a:avLst/>
          </a:prstGeom>
          <a:noFill/>
          <a:ln>
            <a:noFill/>
          </a:ln>
        </p:spPr>
      </p:pic>
      <p:pic>
        <p:nvPicPr>
          <p:cNvPr id="160" name="Shape 160"/>
          <p:cNvPicPr preferRelativeResize="0"/>
          <p:nvPr/>
        </p:nvPicPr>
        <p:blipFill>
          <a:blip r:embed="rId4">
            <a:alphaModFix/>
          </a:blip>
          <a:stretch>
            <a:fillRect/>
          </a:stretch>
        </p:blipFill>
        <p:spPr>
          <a:xfrm>
            <a:off x="0" y="2592600"/>
            <a:ext cx="2812650" cy="2550900"/>
          </a:xfrm>
          <a:prstGeom prst="rect">
            <a:avLst/>
          </a:prstGeom>
          <a:noFill/>
          <a:ln>
            <a:noFill/>
          </a:ln>
        </p:spPr>
      </p:pic>
      <p:pic>
        <p:nvPicPr>
          <p:cNvPr id="161" name="Shape 161"/>
          <p:cNvPicPr preferRelativeResize="0"/>
          <p:nvPr/>
        </p:nvPicPr>
        <p:blipFill>
          <a:blip r:embed="rId5">
            <a:alphaModFix/>
          </a:blip>
          <a:stretch>
            <a:fillRect/>
          </a:stretch>
        </p:blipFill>
        <p:spPr>
          <a:xfrm>
            <a:off x="2812650" y="2592600"/>
            <a:ext cx="3108725" cy="2550900"/>
          </a:xfrm>
          <a:prstGeom prst="rect">
            <a:avLst/>
          </a:prstGeom>
          <a:noFill/>
          <a:ln>
            <a:noFill/>
          </a:ln>
        </p:spPr>
      </p:pic>
      <p:pic>
        <p:nvPicPr>
          <p:cNvPr id="162" name="Shape 162"/>
          <p:cNvPicPr preferRelativeResize="0"/>
          <p:nvPr/>
        </p:nvPicPr>
        <p:blipFill>
          <a:blip r:embed="rId6">
            <a:alphaModFix/>
          </a:blip>
          <a:stretch>
            <a:fillRect/>
          </a:stretch>
        </p:blipFill>
        <p:spPr>
          <a:xfrm>
            <a:off x="5921375" y="2592600"/>
            <a:ext cx="3222625" cy="2550900"/>
          </a:xfrm>
          <a:prstGeom prst="rect">
            <a:avLst/>
          </a:prstGeom>
          <a:noFill/>
          <a:ln>
            <a:noFill/>
          </a:ln>
        </p:spPr>
      </p:pic>
      <p:pic>
        <p:nvPicPr>
          <p:cNvPr id="163" name="Shape 163"/>
          <p:cNvPicPr preferRelativeResize="0"/>
          <p:nvPr/>
        </p:nvPicPr>
        <p:blipFill>
          <a:blip r:embed="rId7">
            <a:alphaModFix/>
          </a:blip>
          <a:stretch>
            <a:fillRect/>
          </a:stretch>
        </p:blipFill>
        <p:spPr>
          <a:xfrm>
            <a:off x="5921375" y="0"/>
            <a:ext cx="3222625" cy="2597500"/>
          </a:xfrm>
          <a:prstGeom prst="rect">
            <a:avLst/>
          </a:prstGeom>
          <a:noFill/>
          <a:ln>
            <a:noFill/>
          </a:ln>
        </p:spPr>
      </p:pic>
      <p:pic>
        <p:nvPicPr>
          <p:cNvPr id="164" name="Shape 164"/>
          <p:cNvPicPr preferRelativeResize="0"/>
          <p:nvPr/>
        </p:nvPicPr>
        <p:blipFill>
          <a:blip r:embed="rId8">
            <a:alphaModFix/>
          </a:blip>
          <a:stretch>
            <a:fillRect/>
          </a:stretch>
        </p:blipFill>
        <p:spPr>
          <a:xfrm>
            <a:off x="2812650" y="0"/>
            <a:ext cx="3108725" cy="259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3393850" y="1390225"/>
            <a:ext cx="5541901" cy="3637851"/>
          </a:xfrm>
          <a:prstGeom prst="rect">
            <a:avLst/>
          </a:prstGeom>
          <a:noFill/>
          <a:ln>
            <a:noFill/>
          </a:ln>
        </p:spPr>
      </p:pic>
      <p:sp>
        <p:nvSpPr>
          <p:cNvPr id="170" name="Shape 170"/>
          <p:cNvSpPr txBox="1"/>
          <p:nvPr>
            <p:ph type="title"/>
          </p:nvPr>
        </p:nvSpPr>
        <p:spPr>
          <a:xfrm>
            <a:off x="724950" y="577650"/>
            <a:ext cx="4947600" cy="561900"/>
          </a:xfrm>
          <a:prstGeom prst="rect">
            <a:avLst/>
          </a:prstGeom>
        </p:spPr>
        <p:txBody>
          <a:bodyPr anchorCtr="0" anchor="t" bIns="91425" lIns="91425" rIns="91425" wrap="square" tIns="91425">
            <a:noAutofit/>
          </a:bodyPr>
          <a:lstStyle/>
          <a:p>
            <a:pPr lvl="0" rtl="0">
              <a:spcBef>
                <a:spcPts val="0"/>
              </a:spcBef>
              <a:buNone/>
            </a:pPr>
            <a:r>
              <a:rPr lang="en">
                <a:solidFill>
                  <a:schemeClr val="accent3"/>
                </a:solidFill>
              </a:rPr>
              <a:t>Increasing Your Shot</a:t>
            </a:r>
          </a:p>
        </p:txBody>
      </p:sp>
      <p:sp>
        <p:nvSpPr>
          <p:cNvPr id="171" name="Shape 171"/>
          <p:cNvSpPr txBox="1"/>
          <p:nvPr>
            <p:ph idx="4294967295" type="subTitle"/>
          </p:nvPr>
        </p:nvSpPr>
        <p:spPr>
          <a:xfrm>
            <a:off x="724950" y="1837025"/>
            <a:ext cx="2668800" cy="2037900"/>
          </a:xfrm>
          <a:prstGeom prst="rect">
            <a:avLst/>
          </a:prstGeom>
        </p:spPr>
        <p:txBody>
          <a:bodyPr anchorCtr="0" anchor="t" bIns="91425" lIns="91425" rIns="91425" wrap="square" tIns="91425">
            <a:noAutofit/>
          </a:bodyPr>
          <a:lstStyle/>
          <a:p>
            <a:pPr lvl="0" rtl="0">
              <a:spcBef>
                <a:spcPts val="0"/>
              </a:spcBef>
              <a:buNone/>
            </a:pPr>
            <a:r>
              <a:rPr lang="en"/>
              <a:t>Most Value in  finishing at the rim/quick release threes</a:t>
            </a:r>
          </a:p>
          <a:p>
            <a:pPr lvl="0" rtl="0">
              <a:spcBef>
                <a:spcPts val="0"/>
              </a:spcBef>
              <a:buNone/>
            </a:pPr>
            <a:r>
              <a:rPr lang="en"/>
              <a:t>Not enough attempts for top three types</a:t>
            </a:r>
          </a:p>
          <a:p>
            <a:pPr lvl="0" rt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en" sz="2800">
                <a:solidFill>
                  <a:schemeClr val="dk1"/>
                </a:solidFill>
              </a:rPr>
              <a:t>Do Players Notice the Shot Clock?</a:t>
            </a:r>
          </a:p>
          <a:p>
            <a:pPr lvl="0" rtl="0">
              <a:spcBef>
                <a:spcPts val="0"/>
              </a:spcBef>
              <a:buNone/>
            </a:pPr>
            <a:r>
              <a:t/>
            </a:r>
            <a:endParaRPr/>
          </a:p>
        </p:txBody>
      </p:sp>
      <p:sp>
        <p:nvSpPr>
          <p:cNvPr id="177" name="Shape 177"/>
          <p:cNvSpPr txBox="1"/>
          <p:nvPr>
            <p:ph idx="1" type="subTitle"/>
          </p:nvPr>
        </p:nvSpPr>
        <p:spPr>
          <a:xfrm>
            <a:off x="724950" y="3161525"/>
            <a:ext cx="3300900" cy="759000"/>
          </a:xfrm>
          <a:prstGeom prst="rect">
            <a:avLst/>
          </a:prstGeom>
        </p:spPr>
        <p:txBody>
          <a:bodyPr anchorCtr="0" anchor="t" bIns="91425" lIns="91425" rIns="91425" wrap="square" tIns="91425">
            <a:noAutofit/>
          </a:bodyPr>
          <a:lstStyle/>
          <a:p>
            <a:pPr lvl="0" rtl="0">
              <a:spcBef>
                <a:spcPts val="0"/>
              </a:spcBef>
              <a:buNone/>
            </a:pPr>
            <a:r>
              <a:rPr lang="en"/>
              <a:t>Shots in the last five seconds are tough</a:t>
            </a:r>
          </a:p>
        </p:txBody>
      </p:sp>
      <p:pic>
        <p:nvPicPr>
          <p:cNvPr id="178" name="Shape 178"/>
          <p:cNvPicPr preferRelativeResize="0"/>
          <p:nvPr/>
        </p:nvPicPr>
        <p:blipFill>
          <a:blip r:embed="rId3">
            <a:alphaModFix/>
          </a:blip>
          <a:stretch>
            <a:fillRect/>
          </a:stretch>
        </p:blipFill>
        <p:spPr>
          <a:xfrm>
            <a:off x="4695475" y="1053212"/>
            <a:ext cx="4366801" cy="318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Superstars in the NBA</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descr="date.png" id="188" name="Shape 188"/>
          <p:cNvPicPr preferRelativeResize="0"/>
          <p:nvPr/>
        </p:nvPicPr>
        <p:blipFill>
          <a:blip r:embed="rId3">
            <a:alphaModFix/>
          </a:blip>
          <a:stretch>
            <a:fillRect/>
          </a:stretch>
        </p:blipFill>
        <p:spPr>
          <a:xfrm>
            <a:off x="2629125" y="997825"/>
            <a:ext cx="6509913" cy="4067751"/>
          </a:xfrm>
          <a:prstGeom prst="rect">
            <a:avLst/>
          </a:prstGeom>
          <a:noFill/>
          <a:ln>
            <a:noFill/>
          </a:ln>
        </p:spPr>
      </p:pic>
      <p:sp>
        <p:nvSpPr>
          <p:cNvPr id="189" name="Shape 189"/>
          <p:cNvSpPr txBox="1"/>
          <p:nvPr>
            <p:ph type="title"/>
          </p:nvPr>
        </p:nvSpPr>
        <p:spPr>
          <a:xfrm>
            <a:off x="730000" y="435925"/>
            <a:ext cx="4348200" cy="5619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Do Superstars Slump?</a:t>
            </a:r>
          </a:p>
        </p:txBody>
      </p:sp>
      <p:pic>
        <p:nvPicPr>
          <p:cNvPr id="190" name="Shape 190"/>
          <p:cNvPicPr preferRelativeResize="0"/>
          <p:nvPr/>
        </p:nvPicPr>
        <p:blipFill>
          <a:blip r:embed="rId4">
            <a:alphaModFix/>
          </a:blip>
          <a:stretch>
            <a:fillRect/>
          </a:stretch>
        </p:blipFill>
        <p:spPr>
          <a:xfrm>
            <a:off x="479525" y="1256825"/>
            <a:ext cx="1316525" cy="955425"/>
          </a:xfrm>
          <a:prstGeom prst="rect">
            <a:avLst/>
          </a:prstGeom>
          <a:noFill/>
          <a:ln>
            <a:noFill/>
          </a:ln>
        </p:spPr>
      </p:pic>
      <p:pic>
        <p:nvPicPr>
          <p:cNvPr id="191" name="Shape 191"/>
          <p:cNvPicPr preferRelativeResize="0"/>
          <p:nvPr/>
        </p:nvPicPr>
        <p:blipFill>
          <a:blip r:embed="rId5">
            <a:alphaModFix/>
          </a:blip>
          <a:stretch>
            <a:fillRect/>
          </a:stretch>
        </p:blipFill>
        <p:spPr>
          <a:xfrm>
            <a:off x="534213" y="2212241"/>
            <a:ext cx="1316525" cy="955434"/>
          </a:xfrm>
          <a:prstGeom prst="rect">
            <a:avLst/>
          </a:prstGeom>
          <a:noFill/>
          <a:ln>
            <a:noFill/>
          </a:ln>
        </p:spPr>
      </p:pic>
      <p:pic>
        <p:nvPicPr>
          <p:cNvPr id="192" name="Shape 192"/>
          <p:cNvPicPr preferRelativeResize="0"/>
          <p:nvPr/>
        </p:nvPicPr>
        <p:blipFill>
          <a:blip r:embed="rId6">
            <a:alphaModFix/>
          </a:blip>
          <a:stretch>
            <a:fillRect/>
          </a:stretch>
        </p:blipFill>
        <p:spPr>
          <a:xfrm>
            <a:off x="534237" y="3167675"/>
            <a:ext cx="1316509" cy="955450"/>
          </a:xfrm>
          <a:prstGeom prst="rect">
            <a:avLst/>
          </a:prstGeom>
          <a:noFill/>
          <a:ln>
            <a:noFill/>
          </a:ln>
        </p:spPr>
      </p:pic>
      <p:pic>
        <p:nvPicPr>
          <p:cNvPr id="193" name="Shape 193"/>
          <p:cNvPicPr preferRelativeResize="0"/>
          <p:nvPr/>
        </p:nvPicPr>
        <p:blipFill>
          <a:blip r:embed="rId7">
            <a:alphaModFix/>
          </a:blip>
          <a:stretch>
            <a:fillRect/>
          </a:stretch>
        </p:blipFill>
        <p:spPr>
          <a:xfrm>
            <a:off x="534227" y="4123132"/>
            <a:ext cx="1316525" cy="9554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730000" y="435925"/>
            <a:ext cx="7126800" cy="5619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Can Superstars Score From Anywhere?</a:t>
            </a:r>
          </a:p>
        </p:txBody>
      </p:sp>
      <p:pic>
        <p:nvPicPr>
          <p:cNvPr descr="shot distance.png" id="199" name="Shape 199"/>
          <p:cNvPicPr preferRelativeResize="0"/>
          <p:nvPr/>
        </p:nvPicPr>
        <p:blipFill>
          <a:blip r:embed="rId3">
            <a:alphaModFix/>
          </a:blip>
          <a:stretch>
            <a:fillRect/>
          </a:stretch>
        </p:blipFill>
        <p:spPr>
          <a:xfrm>
            <a:off x="2491525" y="997825"/>
            <a:ext cx="6390729" cy="3993275"/>
          </a:xfrm>
          <a:prstGeom prst="rect">
            <a:avLst/>
          </a:prstGeom>
          <a:noFill/>
          <a:ln>
            <a:noFill/>
          </a:ln>
        </p:spPr>
      </p:pic>
      <p:pic>
        <p:nvPicPr>
          <p:cNvPr id="200" name="Shape 200"/>
          <p:cNvPicPr preferRelativeResize="0"/>
          <p:nvPr/>
        </p:nvPicPr>
        <p:blipFill>
          <a:blip r:embed="rId4">
            <a:alphaModFix/>
          </a:blip>
          <a:stretch>
            <a:fillRect/>
          </a:stretch>
        </p:blipFill>
        <p:spPr>
          <a:xfrm>
            <a:off x="479525" y="1256825"/>
            <a:ext cx="1316525" cy="955425"/>
          </a:xfrm>
          <a:prstGeom prst="rect">
            <a:avLst/>
          </a:prstGeom>
          <a:noFill/>
          <a:ln>
            <a:noFill/>
          </a:ln>
        </p:spPr>
      </p:pic>
      <p:pic>
        <p:nvPicPr>
          <p:cNvPr id="201" name="Shape 201"/>
          <p:cNvPicPr preferRelativeResize="0"/>
          <p:nvPr/>
        </p:nvPicPr>
        <p:blipFill>
          <a:blip r:embed="rId5">
            <a:alphaModFix/>
          </a:blip>
          <a:stretch>
            <a:fillRect/>
          </a:stretch>
        </p:blipFill>
        <p:spPr>
          <a:xfrm>
            <a:off x="534213" y="2212241"/>
            <a:ext cx="1316525" cy="955434"/>
          </a:xfrm>
          <a:prstGeom prst="rect">
            <a:avLst/>
          </a:prstGeom>
          <a:noFill/>
          <a:ln>
            <a:noFill/>
          </a:ln>
        </p:spPr>
      </p:pic>
      <p:pic>
        <p:nvPicPr>
          <p:cNvPr id="202" name="Shape 202"/>
          <p:cNvPicPr preferRelativeResize="0"/>
          <p:nvPr/>
        </p:nvPicPr>
        <p:blipFill>
          <a:blip r:embed="rId6">
            <a:alphaModFix/>
          </a:blip>
          <a:stretch>
            <a:fillRect/>
          </a:stretch>
        </p:blipFill>
        <p:spPr>
          <a:xfrm>
            <a:off x="534237" y="3167675"/>
            <a:ext cx="1316509" cy="955450"/>
          </a:xfrm>
          <a:prstGeom prst="rect">
            <a:avLst/>
          </a:prstGeom>
          <a:noFill/>
          <a:ln>
            <a:noFill/>
          </a:ln>
        </p:spPr>
      </p:pic>
      <p:pic>
        <p:nvPicPr>
          <p:cNvPr id="203" name="Shape 203"/>
          <p:cNvPicPr preferRelativeResize="0"/>
          <p:nvPr/>
        </p:nvPicPr>
        <p:blipFill>
          <a:blip r:embed="rId7">
            <a:alphaModFix/>
          </a:blip>
          <a:stretch>
            <a:fillRect/>
          </a:stretch>
        </p:blipFill>
        <p:spPr>
          <a:xfrm>
            <a:off x="534227" y="4123132"/>
            <a:ext cx="1316525" cy="9554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730000" y="435925"/>
            <a:ext cx="7126800" cy="5619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Do Superstars Take Their Time to Shoot?</a:t>
            </a:r>
          </a:p>
        </p:txBody>
      </p:sp>
      <p:pic>
        <p:nvPicPr>
          <p:cNvPr descr="touch time.png" id="209" name="Shape 209"/>
          <p:cNvPicPr preferRelativeResize="0"/>
          <p:nvPr/>
        </p:nvPicPr>
        <p:blipFill>
          <a:blip r:embed="rId3">
            <a:alphaModFix/>
          </a:blip>
          <a:stretch>
            <a:fillRect/>
          </a:stretch>
        </p:blipFill>
        <p:spPr>
          <a:xfrm>
            <a:off x="2507525" y="941400"/>
            <a:ext cx="6509913" cy="4067751"/>
          </a:xfrm>
          <a:prstGeom prst="rect">
            <a:avLst/>
          </a:prstGeom>
          <a:noFill/>
          <a:ln>
            <a:noFill/>
          </a:ln>
        </p:spPr>
      </p:pic>
      <p:pic>
        <p:nvPicPr>
          <p:cNvPr id="210" name="Shape 210"/>
          <p:cNvPicPr preferRelativeResize="0"/>
          <p:nvPr/>
        </p:nvPicPr>
        <p:blipFill>
          <a:blip r:embed="rId4">
            <a:alphaModFix/>
          </a:blip>
          <a:stretch>
            <a:fillRect/>
          </a:stretch>
        </p:blipFill>
        <p:spPr>
          <a:xfrm>
            <a:off x="479525" y="1256825"/>
            <a:ext cx="1316525" cy="955425"/>
          </a:xfrm>
          <a:prstGeom prst="rect">
            <a:avLst/>
          </a:prstGeom>
          <a:noFill/>
          <a:ln>
            <a:noFill/>
          </a:ln>
        </p:spPr>
      </p:pic>
      <p:pic>
        <p:nvPicPr>
          <p:cNvPr id="211" name="Shape 211"/>
          <p:cNvPicPr preferRelativeResize="0"/>
          <p:nvPr/>
        </p:nvPicPr>
        <p:blipFill>
          <a:blip r:embed="rId5">
            <a:alphaModFix/>
          </a:blip>
          <a:stretch>
            <a:fillRect/>
          </a:stretch>
        </p:blipFill>
        <p:spPr>
          <a:xfrm>
            <a:off x="534213" y="2212241"/>
            <a:ext cx="1316525" cy="955434"/>
          </a:xfrm>
          <a:prstGeom prst="rect">
            <a:avLst/>
          </a:prstGeom>
          <a:noFill/>
          <a:ln>
            <a:noFill/>
          </a:ln>
        </p:spPr>
      </p:pic>
      <p:pic>
        <p:nvPicPr>
          <p:cNvPr id="212" name="Shape 212"/>
          <p:cNvPicPr preferRelativeResize="0"/>
          <p:nvPr/>
        </p:nvPicPr>
        <p:blipFill>
          <a:blip r:embed="rId6">
            <a:alphaModFix/>
          </a:blip>
          <a:stretch>
            <a:fillRect/>
          </a:stretch>
        </p:blipFill>
        <p:spPr>
          <a:xfrm>
            <a:off x="534237" y="3167675"/>
            <a:ext cx="1316509" cy="955450"/>
          </a:xfrm>
          <a:prstGeom prst="rect">
            <a:avLst/>
          </a:prstGeom>
          <a:noFill/>
          <a:ln>
            <a:noFill/>
          </a:ln>
        </p:spPr>
      </p:pic>
      <p:pic>
        <p:nvPicPr>
          <p:cNvPr id="213" name="Shape 213"/>
          <p:cNvPicPr preferRelativeResize="0"/>
          <p:nvPr/>
        </p:nvPicPr>
        <p:blipFill>
          <a:blip r:embed="rId7">
            <a:alphaModFix/>
          </a:blip>
          <a:stretch>
            <a:fillRect/>
          </a:stretch>
        </p:blipFill>
        <p:spPr>
          <a:xfrm>
            <a:off x="534227" y="4123132"/>
            <a:ext cx="1316525" cy="9554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729450" y="864300"/>
            <a:ext cx="7021200" cy="2985000"/>
          </a:xfrm>
          <a:prstGeom prst="rect">
            <a:avLst/>
          </a:prstGeom>
        </p:spPr>
        <p:txBody>
          <a:bodyPr anchorCtr="0" anchor="ctr" bIns="91425" lIns="91425" rIns="91425" wrap="square" tIns="91425">
            <a:noAutofit/>
          </a:bodyPr>
          <a:lstStyle/>
          <a:p>
            <a:pPr lvl="0">
              <a:spcBef>
                <a:spcPts val="0"/>
              </a:spcBef>
              <a:buNone/>
            </a:pPr>
            <a:r>
              <a:rPr lang="en"/>
              <a:t>What are the overall trends in the 2014-2015 NBA season?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729450" y="864300"/>
            <a:ext cx="7021200" cy="2985000"/>
          </a:xfrm>
          <a:prstGeom prst="rect">
            <a:avLst/>
          </a:prstGeom>
        </p:spPr>
        <p:txBody>
          <a:bodyPr anchorCtr="0" anchor="ctr" bIns="91425" lIns="91425" rIns="91425" wrap="square" tIns="91425">
            <a:noAutofit/>
          </a:bodyPr>
          <a:lstStyle/>
          <a:p>
            <a:pPr lvl="0" rtl="0">
              <a:spcBef>
                <a:spcPts val="0"/>
              </a:spcBef>
              <a:buNone/>
            </a:pPr>
            <a:r>
              <a:rPr lang="en"/>
              <a:t>Do </a:t>
            </a:r>
            <a:r>
              <a:rPr lang="en"/>
              <a:t>NBA Superstars get</a:t>
            </a:r>
            <a:r>
              <a:rPr lang="en"/>
              <a:t> Hot Hands?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idx="1" type="body"/>
          </p:nvPr>
        </p:nvSpPr>
        <p:spPr>
          <a:xfrm>
            <a:off x="715150" y="588075"/>
            <a:ext cx="5626800" cy="460500"/>
          </a:xfrm>
          <a:prstGeom prst="rect">
            <a:avLst/>
          </a:prstGeom>
        </p:spPr>
        <p:txBody>
          <a:bodyPr anchorCtr="0" anchor="t" bIns="91425" lIns="91425" rIns="91425" wrap="square" tIns="91425">
            <a:noAutofit/>
          </a:bodyPr>
          <a:lstStyle/>
          <a:p>
            <a:pPr lvl="0" rtl="0">
              <a:spcBef>
                <a:spcPts val="0"/>
              </a:spcBef>
              <a:buNone/>
            </a:pPr>
            <a:r>
              <a:rPr b="1" lang="en" sz="2800">
                <a:latin typeface="Raleway"/>
                <a:ea typeface="Raleway"/>
                <a:cs typeface="Raleway"/>
                <a:sym typeface="Raleway"/>
              </a:rPr>
              <a:t>Hot Hand Phenomenon</a:t>
            </a:r>
          </a:p>
        </p:txBody>
      </p:sp>
      <p:pic>
        <p:nvPicPr>
          <p:cNvPr id="224" name="Shape 224"/>
          <p:cNvPicPr preferRelativeResize="0"/>
          <p:nvPr/>
        </p:nvPicPr>
        <p:blipFill rotWithShape="1">
          <a:blip r:embed="rId3">
            <a:alphaModFix/>
          </a:blip>
          <a:srcRect b="0" l="0" r="0" t="0"/>
          <a:stretch/>
        </p:blipFill>
        <p:spPr>
          <a:xfrm>
            <a:off x="1535675" y="1277875"/>
            <a:ext cx="6226901" cy="3813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idx="1" type="body"/>
          </p:nvPr>
        </p:nvSpPr>
        <p:spPr>
          <a:xfrm>
            <a:off x="715150" y="588075"/>
            <a:ext cx="6994800" cy="460500"/>
          </a:xfrm>
          <a:prstGeom prst="rect">
            <a:avLst/>
          </a:prstGeom>
        </p:spPr>
        <p:txBody>
          <a:bodyPr anchorCtr="0" anchor="t" bIns="91425" lIns="91425" rIns="91425" wrap="square" tIns="91425">
            <a:noAutofit/>
          </a:bodyPr>
          <a:lstStyle/>
          <a:p>
            <a:pPr lvl="0" rtl="0">
              <a:spcBef>
                <a:spcPts val="0"/>
              </a:spcBef>
              <a:buNone/>
            </a:pPr>
            <a:r>
              <a:rPr b="1" lang="en" sz="2800">
                <a:latin typeface="Raleway"/>
                <a:ea typeface="Raleway"/>
                <a:cs typeface="Raleway"/>
                <a:sym typeface="Raleway"/>
              </a:rPr>
              <a:t>Hot Hand Phenomenon - 3 Points</a:t>
            </a:r>
          </a:p>
        </p:txBody>
      </p:sp>
      <p:pic>
        <p:nvPicPr>
          <p:cNvPr descr="Rplot.png" id="230" name="Shape 230"/>
          <p:cNvPicPr preferRelativeResize="0"/>
          <p:nvPr/>
        </p:nvPicPr>
        <p:blipFill>
          <a:blip r:embed="rId3">
            <a:alphaModFix/>
          </a:blip>
          <a:stretch>
            <a:fillRect/>
          </a:stretch>
        </p:blipFill>
        <p:spPr>
          <a:xfrm>
            <a:off x="1446125" y="1367400"/>
            <a:ext cx="6509924" cy="377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729450" y="864300"/>
            <a:ext cx="7021200" cy="2985000"/>
          </a:xfrm>
          <a:prstGeom prst="rect">
            <a:avLst/>
          </a:prstGeom>
        </p:spPr>
        <p:txBody>
          <a:bodyPr anchorCtr="0" anchor="ctr" bIns="91425" lIns="91425" rIns="91425" wrap="square" tIns="91425">
            <a:noAutofit/>
          </a:bodyPr>
          <a:lstStyle/>
          <a:p>
            <a:pPr lvl="0" rtl="0">
              <a:spcBef>
                <a:spcPts val="0"/>
              </a:spcBef>
              <a:buNone/>
            </a:pPr>
            <a:r>
              <a:rPr lang="en"/>
              <a:t>Predicting Shot Outcomes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713400" y="604550"/>
            <a:ext cx="4348200" cy="5619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Splitting the Data</a:t>
            </a:r>
          </a:p>
        </p:txBody>
      </p:sp>
      <p:pic>
        <p:nvPicPr>
          <p:cNvPr id="241" name="Shape 241"/>
          <p:cNvPicPr preferRelativeResize="0"/>
          <p:nvPr/>
        </p:nvPicPr>
        <p:blipFill>
          <a:blip r:embed="rId3">
            <a:alphaModFix/>
          </a:blip>
          <a:stretch>
            <a:fillRect/>
          </a:stretch>
        </p:blipFill>
        <p:spPr>
          <a:xfrm>
            <a:off x="302994" y="2782295"/>
            <a:ext cx="1454325" cy="1454325"/>
          </a:xfrm>
          <a:prstGeom prst="rect">
            <a:avLst/>
          </a:prstGeom>
          <a:noFill/>
          <a:ln>
            <a:noFill/>
          </a:ln>
        </p:spPr>
      </p:pic>
      <p:pic>
        <p:nvPicPr>
          <p:cNvPr id="242" name="Shape 242"/>
          <p:cNvPicPr preferRelativeResize="0"/>
          <p:nvPr/>
        </p:nvPicPr>
        <p:blipFill>
          <a:blip r:embed="rId4">
            <a:alphaModFix/>
          </a:blip>
          <a:stretch>
            <a:fillRect/>
          </a:stretch>
        </p:blipFill>
        <p:spPr>
          <a:xfrm>
            <a:off x="2073919" y="2782295"/>
            <a:ext cx="1454325" cy="1454325"/>
          </a:xfrm>
          <a:prstGeom prst="rect">
            <a:avLst/>
          </a:prstGeom>
          <a:noFill/>
          <a:ln>
            <a:noFill/>
          </a:ln>
        </p:spPr>
      </p:pic>
      <p:pic>
        <p:nvPicPr>
          <p:cNvPr id="243" name="Shape 243"/>
          <p:cNvPicPr preferRelativeResize="0"/>
          <p:nvPr/>
        </p:nvPicPr>
        <p:blipFill>
          <a:blip r:embed="rId5">
            <a:alphaModFix/>
          </a:blip>
          <a:stretch>
            <a:fillRect/>
          </a:stretch>
        </p:blipFill>
        <p:spPr>
          <a:xfrm>
            <a:off x="3844844" y="2782295"/>
            <a:ext cx="1454325" cy="1454325"/>
          </a:xfrm>
          <a:prstGeom prst="rect">
            <a:avLst/>
          </a:prstGeom>
          <a:noFill/>
          <a:ln>
            <a:noFill/>
          </a:ln>
        </p:spPr>
      </p:pic>
      <p:pic>
        <p:nvPicPr>
          <p:cNvPr id="244" name="Shape 244"/>
          <p:cNvPicPr preferRelativeResize="0"/>
          <p:nvPr/>
        </p:nvPicPr>
        <p:blipFill>
          <a:blip r:embed="rId6">
            <a:alphaModFix/>
          </a:blip>
          <a:stretch>
            <a:fillRect/>
          </a:stretch>
        </p:blipFill>
        <p:spPr>
          <a:xfrm>
            <a:off x="5615769" y="2782295"/>
            <a:ext cx="1454325" cy="1454325"/>
          </a:xfrm>
          <a:prstGeom prst="rect">
            <a:avLst/>
          </a:prstGeom>
          <a:noFill/>
          <a:ln>
            <a:noFill/>
          </a:ln>
        </p:spPr>
      </p:pic>
      <p:pic>
        <p:nvPicPr>
          <p:cNvPr id="245" name="Shape 245"/>
          <p:cNvPicPr preferRelativeResize="0"/>
          <p:nvPr/>
        </p:nvPicPr>
        <p:blipFill>
          <a:blip r:embed="rId7">
            <a:alphaModFix/>
          </a:blip>
          <a:stretch>
            <a:fillRect/>
          </a:stretch>
        </p:blipFill>
        <p:spPr>
          <a:xfrm>
            <a:off x="7386688" y="2782295"/>
            <a:ext cx="1454325" cy="1454325"/>
          </a:xfrm>
          <a:prstGeom prst="rect">
            <a:avLst/>
          </a:prstGeom>
          <a:noFill/>
          <a:ln>
            <a:noFill/>
          </a:ln>
        </p:spPr>
      </p:pic>
      <p:pic>
        <p:nvPicPr>
          <p:cNvPr id="246" name="Shape 246"/>
          <p:cNvPicPr preferRelativeResize="0"/>
          <p:nvPr/>
        </p:nvPicPr>
        <p:blipFill>
          <a:blip r:embed="rId8">
            <a:alphaModFix/>
          </a:blip>
          <a:stretch>
            <a:fillRect/>
          </a:stretch>
        </p:blipFill>
        <p:spPr>
          <a:xfrm>
            <a:off x="2634550" y="4611613"/>
            <a:ext cx="342650" cy="342650"/>
          </a:xfrm>
          <a:prstGeom prst="rect">
            <a:avLst/>
          </a:prstGeom>
          <a:noFill/>
          <a:ln>
            <a:noFill/>
          </a:ln>
        </p:spPr>
      </p:pic>
      <p:pic>
        <p:nvPicPr>
          <p:cNvPr id="247" name="Shape 247"/>
          <p:cNvPicPr preferRelativeResize="0"/>
          <p:nvPr/>
        </p:nvPicPr>
        <p:blipFill>
          <a:blip r:embed="rId9">
            <a:alphaModFix/>
          </a:blip>
          <a:stretch>
            <a:fillRect/>
          </a:stretch>
        </p:blipFill>
        <p:spPr>
          <a:xfrm>
            <a:off x="4718950" y="4611625"/>
            <a:ext cx="342650" cy="342650"/>
          </a:xfrm>
          <a:prstGeom prst="rect">
            <a:avLst/>
          </a:prstGeom>
          <a:noFill/>
          <a:ln>
            <a:noFill/>
          </a:ln>
        </p:spPr>
      </p:pic>
      <p:sp>
        <p:nvSpPr>
          <p:cNvPr id="248" name="Shape 248"/>
          <p:cNvSpPr txBox="1"/>
          <p:nvPr/>
        </p:nvSpPr>
        <p:spPr>
          <a:xfrm>
            <a:off x="3094650" y="4575650"/>
            <a:ext cx="1292100" cy="414600"/>
          </a:xfrm>
          <a:prstGeom prst="rect">
            <a:avLst/>
          </a:prstGeom>
          <a:noFill/>
          <a:ln>
            <a:noFill/>
          </a:ln>
        </p:spPr>
        <p:txBody>
          <a:bodyPr anchorCtr="0" anchor="t" bIns="91425" lIns="91425" rIns="91425" wrap="square" tIns="91425">
            <a:noAutofit/>
          </a:bodyPr>
          <a:lstStyle/>
          <a:p>
            <a:pPr lvl="0">
              <a:spcBef>
                <a:spcPts val="0"/>
              </a:spcBef>
              <a:buNone/>
            </a:pPr>
            <a:r>
              <a:rPr lang="en"/>
              <a:t>Training Data</a:t>
            </a:r>
          </a:p>
        </p:txBody>
      </p:sp>
      <p:sp>
        <p:nvSpPr>
          <p:cNvPr id="249" name="Shape 249"/>
          <p:cNvSpPr txBox="1"/>
          <p:nvPr/>
        </p:nvSpPr>
        <p:spPr>
          <a:xfrm>
            <a:off x="5217350" y="4575650"/>
            <a:ext cx="1292100" cy="414600"/>
          </a:xfrm>
          <a:prstGeom prst="rect">
            <a:avLst/>
          </a:prstGeom>
          <a:noFill/>
          <a:ln>
            <a:noFill/>
          </a:ln>
        </p:spPr>
        <p:txBody>
          <a:bodyPr anchorCtr="0" anchor="t" bIns="91425" lIns="91425" rIns="91425" wrap="square" tIns="91425">
            <a:noAutofit/>
          </a:bodyPr>
          <a:lstStyle/>
          <a:p>
            <a:pPr lvl="0" rtl="0">
              <a:spcBef>
                <a:spcPts val="0"/>
              </a:spcBef>
              <a:buNone/>
            </a:pPr>
            <a:r>
              <a:rPr lang="en"/>
              <a:t>Test Data</a:t>
            </a:r>
          </a:p>
        </p:txBody>
      </p:sp>
      <p:sp>
        <p:nvSpPr>
          <p:cNvPr id="250" name="Shape 250"/>
          <p:cNvSpPr txBox="1"/>
          <p:nvPr/>
        </p:nvSpPr>
        <p:spPr>
          <a:xfrm>
            <a:off x="1015250" y="3375213"/>
            <a:ext cx="587400" cy="268500"/>
          </a:xfrm>
          <a:prstGeom prst="rect">
            <a:avLst/>
          </a:prstGeom>
          <a:noFill/>
          <a:ln>
            <a:noFill/>
          </a:ln>
        </p:spPr>
        <p:txBody>
          <a:bodyPr anchorCtr="0" anchor="t" bIns="91425" lIns="91425" rIns="91425" wrap="square" tIns="91425">
            <a:noAutofit/>
          </a:bodyPr>
          <a:lstStyle/>
          <a:p>
            <a:pPr lvl="0">
              <a:spcBef>
                <a:spcPts val="0"/>
              </a:spcBef>
              <a:buNone/>
            </a:pPr>
            <a:r>
              <a:rPr b="1" lang="en"/>
              <a:t>70%</a:t>
            </a:r>
          </a:p>
        </p:txBody>
      </p:sp>
      <p:sp>
        <p:nvSpPr>
          <p:cNvPr id="251" name="Shape 251"/>
          <p:cNvSpPr txBox="1"/>
          <p:nvPr/>
        </p:nvSpPr>
        <p:spPr>
          <a:xfrm>
            <a:off x="7611725" y="3375213"/>
            <a:ext cx="587400" cy="268500"/>
          </a:xfrm>
          <a:prstGeom prst="rect">
            <a:avLst/>
          </a:prstGeom>
          <a:noFill/>
          <a:ln>
            <a:noFill/>
          </a:ln>
        </p:spPr>
        <p:txBody>
          <a:bodyPr anchorCtr="0" anchor="t" bIns="91425" lIns="91425" rIns="91425" wrap="square" tIns="91425">
            <a:noAutofit/>
          </a:bodyPr>
          <a:lstStyle/>
          <a:p>
            <a:pPr lvl="0" rtl="0">
              <a:spcBef>
                <a:spcPts val="0"/>
              </a:spcBef>
              <a:buNone/>
            </a:pPr>
            <a:r>
              <a:rPr b="1" lang="en"/>
              <a:t>70%</a:t>
            </a:r>
          </a:p>
        </p:txBody>
      </p:sp>
      <p:sp>
        <p:nvSpPr>
          <p:cNvPr id="252" name="Shape 252"/>
          <p:cNvSpPr txBox="1"/>
          <p:nvPr/>
        </p:nvSpPr>
        <p:spPr>
          <a:xfrm>
            <a:off x="261041" y="3375213"/>
            <a:ext cx="587400" cy="268500"/>
          </a:xfrm>
          <a:prstGeom prst="rect">
            <a:avLst/>
          </a:prstGeom>
          <a:noFill/>
          <a:ln>
            <a:noFill/>
          </a:ln>
        </p:spPr>
        <p:txBody>
          <a:bodyPr anchorCtr="0" anchor="t" bIns="91425" lIns="91425" rIns="91425" wrap="square" tIns="91425">
            <a:noAutofit/>
          </a:bodyPr>
          <a:lstStyle/>
          <a:p>
            <a:pPr lvl="0" rtl="0">
              <a:spcBef>
                <a:spcPts val="0"/>
              </a:spcBef>
              <a:buNone/>
            </a:pPr>
            <a:r>
              <a:rPr b="1" lang="en"/>
              <a:t>3</a:t>
            </a:r>
            <a:r>
              <a:rPr b="1" lang="en"/>
              <a:t>0%</a:t>
            </a:r>
          </a:p>
        </p:txBody>
      </p:sp>
      <p:sp>
        <p:nvSpPr>
          <p:cNvPr id="253" name="Shape 253"/>
          <p:cNvSpPr txBox="1"/>
          <p:nvPr/>
        </p:nvSpPr>
        <p:spPr>
          <a:xfrm>
            <a:off x="8357194" y="3375885"/>
            <a:ext cx="587400" cy="268500"/>
          </a:xfrm>
          <a:prstGeom prst="rect">
            <a:avLst/>
          </a:prstGeom>
          <a:noFill/>
          <a:ln>
            <a:noFill/>
          </a:ln>
        </p:spPr>
        <p:txBody>
          <a:bodyPr anchorCtr="0" anchor="t" bIns="91425" lIns="91425" rIns="91425" wrap="square" tIns="91425">
            <a:noAutofit/>
          </a:bodyPr>
          <a:lstStyle/>
          <a:p>
            <a:pPr lvl="0" rtl="0">
              <a:spcBef>
                <a:spcPts val="0"/>
              </a:spcBef>
              <a:buNone/>
            </a:pPr>
            <a:r>
              <a:rPr b="1" lang="en"/>
              <a:t>30%</a:t>
            </a:r>
          </a:p>
        </p:txBody>
      </p:sp>
      <p:sp>
        <p:nvSpPr>
          <p:cNvPr id="254" name="Shape 254"/>
          <p:cNvSpPr txBox="1"/>
          <p:nvPr/>
        </p:nvSpPr>
        <p:spPr>
          <a:xfrm>
            <a:off x="2132394" y="3376562"/>
            <a:ext cx="587400" cy="268500"/>
          </a:xfrm>
          <a:prstGeom prst="rect">
            <a:avLst/>
          </a:prstGeom>
          <a:noFill/>
          <a:ln>
            <a:noFill/>
          </a:ln>
        </p:spPr>
        <p:txBody>
          <a:bodyPr anchorCtr="0" anchor="t" bIns="91425" lIns="91425" rIns="91425" wrap="square" tIns="91425">
            <a:noAutofit/>
          </a:bodyPr>
          <a:lstStyle/>
          <a:p>
            <a:pPr lvl="0" rtl="0">
              <a:spcBef>
                <a:spcPts val="0"/>
              </a:spcBef>
              <a:buNone/>
            </a:pPr>
            <a:r>
              <a:rPr b="1" lang="en"/>
              <a:t>4</a:t>
            </a:r>
            <a:r>
              <a:rPr b="1" lang="en"/>
              <a:t>0%</a:t>
            </a:r>
          </a:p>
        </p:txBody>
      </p:sp>
      <p:sp>
        <p:nvSpPr>
          <p:cNvPr id="255" name="Shape 255"/>
          <p:cNvSpPr txBox="1"/>
          <p:nvPr/>
        </p:nvSpPr>
        <p:spPr>
          <a:xfrm>
            <a:off x="2826585" y="3376562"/>
            <a:ext cx="587400" cy="268500"/>
          </a:xfrm>
          <a:prstGeom prst="rect">
            <a:avLst/>
          </a:prstGeom>
          <a:noFill/>
          <a:ln>
            <a:noFill/>
          </a:ln>
        </p:spPr>
        <p:txBody>
          <a:bodyPr anchorCtr="0" anchor="t" bIns="91425" lIns="91425" rIns="91425" wrap="square" tIns="91425">
            <a:noAutofit/>
          </a:bodyPr>
          <a:lstStyle/>
          <a:p>
            <a:pPr lvl="0" rtl="0">
              <a:spcBef>
                <a:spcPts val="0"/>
              </a:spcBef>
              <a:buNone/>
            </a:pPr>
            <a:r>
              <a:rPr b="1" lang="en"/>
              <a:t>6</a:t>
            </a:r>
            <a:r>
              <a:rPr b="1" lang="en"/>
              <a:t>0%</a:t>
            </a:r>
          </a:p>
        </p:txBody>
      </p:sp>
      <p:sp>
        <p:nvSpPr>
          <p:cNvPr id="256" name="Shape 256"/>
          <p:cNvSpPr txBox="1"/>
          <p:nvPr/>
        </p:nvSpPr>
        <p:spPr>
          <a:xfrm>
            <a:off x="3971660" y="3377240"/>
            <a:ext cx="587400" cy="268500"/>
          </a:xfrm>
          <a:prstGeom prst="rect">
            <a:avLst/>
          </a:prstGeom>
          <a:noFill/>
          <a:ln>
            <a:noFill/>
          </a:ln>
        </p:spPr>
        <p:txBody>
          <a:bodyPr anchorCtr="0" anchor="t" bIns="91425" lIns="91425" rIns="91425" wrap="square" tIns="91425">
            <a:noAutofit/>
          </a:bodyPr>
          <a:lstStyle/>
          <a:p>
            <a:pPr lvl="0" rtl="0">
              <a:spcBef>
                <a:spcPts val="0"/>
              </a:spcBef>
              <a:buNone/>
            </a:pPr>
            <a:r>
              <a:rPr b="1" lang="en"/>
              <a:t>5</a:t>
            </a:r>
            <a:r>
              <a:rPr b="1" lang="en"/>
              <a:t>0%</a:t>
            </a:r>
          </a:p>
        </p:txBody>
      </p:sp>
      <p:sp>
        <p:nvSpPr>
          <p:cNvPr id="257" name="Shape 257"/>
          <p:cNvSpPr txBox="1"/>
          <p:nvPr/>
        </p:nvSpPr>
        <p:spPr>
          <a:xfrm>
            <a:off x="4684013" y="3377240"/>
            <a:ext cx="587400" cy="268500"/>
          </a:xfrm>
          <a:prstGeom prst="rect">
            <a:avLst/>
          </a:prstGeom>
          <a:noFill/>
          <a:ln>
            <a:noFill/>
          </a:ln>
        </p:spPr>
        <p:txBody>
          <a:bodyPr anchorCtr="0" anchor="t" bIns="91425" lIns="91425" rIns="91425" wrap="square" tIns="91425">
            <a:noAutofit/>
          </a:bodyPr>
          <a:lstStyle/>
          <a:p>
            <a:pPr lvl="0" rtl="0">
              <a:spcBef>
                <a:spcPts val="0"/>
              </a:spcBef>
              <a:buNone/>
            </a:pPr>
            <a:r>
              <a:rPr b="1" lang="en"/>
              <a:t>50%</a:t>
            </a:r>
          </a:p>
        </p:txBody>
      </p:sp>
      <p:sp>
        <p:nvSpPr>
          <p:cNvPr id="258" name="Shape 258"/>
          <p:cNvSpPr txBox="1"/>
          <p:nvPr/>
        </p:nvSpPr>
        <p:spPr>
          <a:xfrm>
            <a:off x="5799975" y="3377262"/>
            <a:ext cx="587400" cy="268500"/>
          </a:xfrm>
          <a:prstGeom prst="rect">
            <a:avLst/>
          </a:prstGeom>
          <a:noFill/>
          <a:ln>
            <a:noFill/>
          </a:ln>
        </p:spPr>
        <p:txBody>
          <a:bodyPr anchorCtr="0" anchor="t" bIns="91425" lIns="91425" rIns="91425" wrap="square" tIns="91425">
            <a:noAutofit/>
          </a:bodyPr>
          <a:lstStyle/>
          <a:p>
            <a:pPr lvl="0" rtl="0">
              <a:spcBef>
                <a:spcPts val="0"/>
              </a:spcBef>
              <a:buNone/>
            </a:pPr>
            <a:r>
              <a:rPr b="1" lang="en"/>
              <a:t>6</a:t>
            </a:r>
            <a:r>
              <a:rPr b="1" lang="en"/>
              <a:t>0%</a:t>
            </a:r>
          </a:p>
        </p:txBody>
      </p:sp>
      <p:sp>
        <p:nvSpPr>
          <p:cNvPr id="259" name="Shape 259"/>
          <p:cNvSpPr txBox="1"/>
          <p:nvPr/>
        </p:nvSpPr>
        <p:spPr>
          <a:xfrm>
            <a:off x="6519338" y="3377262"/>
            <a:ext cx="587400" cy="268500"/>
          </a:xfrm>
          <a:prstGeom prst="rect">
            <a:avLst/>
          </a:prstGeom>
          <a:noFill/>
          <a:ln>
            <a:noFill/>
          </a:ln>
        </p:spPr>
        <p:txBody>
          <a:bodyPr anchorCtr="0" anchor="t" bIns="91425" lIns="91425" rIns="91425" wrap="square" tIns="91425">
            <a:noAutofit/>
          </a:bodyPr>
          <a:lstStyle/>
          <a:p>
            <a:pPr lvl="0" rtl="0">
              <a:spcBef>
                <a:spcPts val="0"/>
              </a:spcBef>
              <a:buNone/>
            </a:pPr>
            <a:r>
              <a:rPr b="1" lang="en"/>
              <a:t>4</a:t>
            </a:r>
            <a:r>
              <a:rPr b="1" lang="en"/>
              <a:t>0%</a:t>
            </a:r>
          </a:p>
        </p:txBody>
      </p:sp>
      <p:sp>
        <p:nvSpPr>
          <p:cNvPr id="260" name="Shape 260"/>
          <p:cNvSpPr txBox="1"/>
          <p:nvPr/>
        </p:nvSpPr>
        <p:spPr>
          <a:xfrm>
            <a:off x="3179113" y="1364328"/>
            <a:ext cx="2785800" cy="414600"/>
          </a:xfrm>
          <a:prstGeom prst="rect">
            <a:avLst/>
          </a:prstGeom>
          <a:noFill/>
          <a:ln>
            <a:noFill/>
          </a:ln>
        </p:spPr>
        <p:txBody>
          <a:bodyPr anchorCtr="0" anchor="t" bIns="91425" lIns="91425" rIns="91425" wrap="square" tIns="91425">
            <a:noAutofit/>
          </a:bodyPr>
          <a:lstStyle/>
          <a:p>
            <a:pPr lvl="0">
              <a:spcBef>
                <a:spcPts val="0"/>
              </a:spcBef>
              <a:buNone/>
            </a:pPr>
            <a:r>
              <a:rPr lang="en" sz="1800"/>
              <a:t>Random Forest Models</a:t>
            </a:r>
          </a:p>
        </p:txBody>
      </p:sp>
      <p:cxnSp>
        <p:nvCxnSpPr>
          <p:cNvPr id="261" name="Shape 261"/>
          <p:cNvCxnSpPr>
            <a:stCxn id="260" idx="2"/>
            <a:endCxn id="260" idx="2"/>
          </p:cNvCxnSpPr>
          <p:nvPr/>
        </p:nvCxnSpPr>
        <p:spPr>
          <a:xfrm flipH="1" rot="-5400000">
            <a:off x="4572013" y="1778928"/>
            <a:ext cx="600" cy="600"/>
          </a:xfrm>
          <a:prstGeom prst="bentConnector3">
            <a:avLst>
              <a:gd fmla="val 65150000" name="adj1"/>
            </a:avLst>
          </a:prstGeom>
          <a:noFill/>
          <a:ln cap="flat" cmpd="sng" w="28575">
            <a:solidFill>
              <a:schemeClr val="dk2"/>
            </a:solidFill>
            <a:prstDash val="solid"/>
            <a:round/>
            <a:headEnd len="lg" w="lg" type="none"/>
            <a:tailEnd len="lg" w="lg" type="none"/>
          </a:ln>
        </p:spPr>
      </p:cxnSp>
      <p:cxnSp>
        <p:nvCxnSpPr>
          <p:cNvPr id="262" name="Shape 262"/>
          <p:cNvCxnSpPr/>
          <p:nvPr/>
        </p:nvCxnSpPr>
        <p:spPr>
          <a:xfrm>
            <a:off x="1015250" y="2211800"/>
            <a:ext cx="7098600" cy="0"/>
          </a:xfrm>
          <a:prstGeom prst="straightConnector1">
            <a:avLst/>
          </a:prstGeom>
          <a:noFill/>
          <a:ln cap="flat" cmpd="sng" w="28575">
            <a:solidFill>
              <a:schemeClr val="dk2"/>
            </a:solidFill>
            <a:prstDash val="solid"/>
            <a:round/>
            <a:headEnd len="lg" w="lg" type="none"/>
            <a:tailEnd len="lg" w="lg" type="none"/>
          </a:ln>
        </p:spPr>
      </p:cxnSp>
      <p:cxnSp>
        <p:nvCxnSpPr>
          <p:cNvPr id="263" name="Shape 263"/>
          <p:cNvCxnSpPr/>
          <p:nvPr/>
        </p:nvCxnSpPr>
        <p:spPr>
          <a:xfrm>
            <a:off x="1020109" y="2203409"/>
            <a:ext cx="0" cy="470100"/>
          </a:xfrm>
          <a:prstGeom prst="straightConnector1">
            <a:avLst/>
          </a:prstGeom>
          <a:noFill/>
          <a:ln cap="flat" cmpd="sng" w="19050">
            <a:solidFill>
              <a:schemeClr val="dk2"/>
            </a:solidFill>
            <a:prstDash val="solid"/>
            <a:round/>
            <a:headEnd len="lg" w="lg" type="none"/>
            <a:tailEnd len="lg" w="lg" type="triangle"/>
          </a:ln>
        </p:spPr>
      </p:cxnSp>
      <p:cxnSp>
        <p:nvCxnSpPr>
          <p:cNvPr id="264" name="Shape 264"/>
          <p:cNvCxnSpPr/>
          <p:nvPr/>
        </p:nvCxnSpPr>
        <p:spPr>
          <a:xfrm>
            <a:off x="2826584" y="2211809"/>
            <a:ext cx="0" cy="470100"/>
          </a:xfrm>
          <a:prstGeom prst="straightConnector1">
            <a:avLst/>
          </a:prstGeom>
          <a:noFill/>
          <a:ln cap="flat" cmpd="sng" w="19050">
            <a:solidFill>
              <a:schemeClr val="dk2"/>
            </a:solidFill>
            <a:prstDash val="solid"/>
            <a:round/>
            <a:headEnd len="lg" w="lg" type="none"/>
            <a:tailEnd len="lg" w="lg" type="triangle"/>
          </a:ln>
        </p:spPr>
      </p:cxnSp>
      <p:cxnSp>
        <p:nvCxnSpPr>
          <p:cNvPr id="265" name="Shape 265"/>
          <p:cNvCxnSpPr/>
          <p:nvPr/>
        </p:nvCxnSpPr>
        <p:spPr>
          <a:xfrm>
            <a:off x="4570794" y="2203409"/>
            <a:ext cx="0" cy="470100"/>
          </a:xfrm>
          <a:prstGeom prst="straightConnector1">
            <a:avLst/>
          </a:prstGeom>
          <a:noFill/>
          <a:ln cap="flat" cmpd="sng" w="19050">
            <a:solidFill>
              <a:schemeClr val="dk2"/>
            </a:solidFill>
            <a:prstDash val="solid"/>
            <a:round/>
            <a:headEnd len="lg" w="lg" type="none"/>
            <a:tailEnd len="lg" w="lg" type="triangle"/>
          </a:ln>
        </p:spPr>
      </p:cxnSp>
      <p:cxnSp>
        <p:nvCxnSpPr>
          <p:cNvPr id="266" name="Shape 266"/>
          <p:cNvCxnSpPr/>
          <p:nvPr/>
        </p:nvCxnSpPr>
        <p:spPr>
          <a:xfrm>
            <a:off x="6342947" y="2195019"/>
            <a:ext cx="0" cy="470100"/>
          </a:xfrm>
          <a:prstGeom prst="straightConnector1">
            <a:avLst/>
          </a:prstGeom>
          <a:noFill/>
          <a:ln cap="flat" cmpd="sng" w="19050">
            <a:solidFill>
              <a:schemeClr val="dk2"/>
            </a:solidFill>
            <a:prstDash val="solid"/>
            <a:round/>
            <a:headEnd len="lg" w="lg" type="none"/>
            <a:tailEnd len="lg" w="lg" type="triangle"/>
          </a:ln>
        </p:spPr>
      </p:cxnSp>
      <p:cxnSp>
        <p:nvCxnSpPr>
          <p:cNvPr id="267" name="Shape 267"/>
          <p:cNvCxnSpPr/>
          <p:nvPr/>
        </p:nvCxnSpPr>
        <p:spPr>
          <a:xfrm>
            <a:off x="8112328" y="2203403"/>
            <a:ext cx="0" cy="4701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719075" y="680600"/>
            <a:ext cx="4348200" cy="5619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Parameter Tuning</a:t>
            </a:r>
          </a:p>
        </p:txBody>
      </p:sp>
      <p:pic>
        <p:nvPicPr>
          <p:cNvPr descr="RF Trees vs. Error.jpeg" id="273" name="Shape 273"/>
          <p:cNvPicPr preferRelativeResize="0"/>
          <p:nvPr/>
        </p:nvPicPr>
        <p:blipFill rotWithShape="1">
          <a:blip r:embed="rId3">
            <a:alphaModFix/>
          </a:blip>
          <a:srcRect b="0" l="0" r="0" t="13088"/>
          <a:stretch/>
        </p:blipFill>
        <p:spPr>
          <a:xfrm>
            <a:off x="114921" y="1719479"/>
            <a:ext cx="4539824" cy="2679521"/>
          </a:xfrm>
          <a:prstGeom prst="rect">
            <a:avLst/>
          </a:prstGeom>
          <a:noFill/>
          <a:ln>
            <a:noFill/>
          </a:ln>
        </p:spPr>
      </p:pic>
      <p:pic>
        <p:nvPicPr>
          <p:cNvPr descr="mtry optimization.jpeg" id="274" name="Shape 274"/>
          <p:cNvPicPr preferRelativeResize="0"/>
          <p:nvPr/>
        </p:nvPicPr>
        <p:blipFill>
          <a:blip r:embed="rId4">
            <a:alphaModFix/>
          </a:blip>
          <a:stretch>
            <a:fillRect/>
          </a:stretch>
        </p:blipFill>
        <p:spPr>
          <a:xfrm>
            <a:off x="4646695" y="1297191"/>
            <a:ext cx="4605799" cy="3118600"/>
          </a:xfrm>
          <a:prstGeom prst="rect">
            <a:avLst/>
          </a:prstGeom>
          <a:noFill/>
          <a:ln>
            <a:noFill/>
          </a:ln>
        </p:spPr>
      </p:pic>
      <p:sp>
        <p:nvSpPr>
          <p:cNvPr id="275" name="Shape 275"/>
          <p:cNvSpPr txBox="1"/>
          <p:nvPr/>
        </p:nvSpPr>
        <p:spPr>
          <a:xfrm>
            <a:off x="1687789" y="4568200"/>
            <a:ext cx="1394100" cy="369300"/>
          </a:xfrm>
          <a:prstGeom prst="rect">
            <a:avLst/>
          </a:prstGeom>
          <a:noFill/>
          <a:ln>
            <a:noFill/>
          </a:ln>
        </p:spPr>
        <p:txBody>
          <a:bodyPr anchorCtr="0" anchor="t" bIns="91425" lIns="91425" rIns="91425" wrap="square" tIns="91425">
            <a:noAutofit/>
          </a:bodyPr>
          <a:lstStyle/>
          <a:p>
            <a:pPr lvl="0">
              <a:spcBef>
                <a:spcPts val="0"/>
              </a:spcBef>
              <a:buNone/>
            </a:pPr>
            <a:r>
              <a:rPr lang="en" sz="1800"/>
              <a:t>Set n = 100</a:t>
            </a:r>
          </a:p>
        </p:txBody>
      </p:sp>
      <p:sp>
        <p:nvSpPr>
          <p:cNvPr id="276" name="Shape 276"/>
          <p:cNvSpPr txBox="1"/>
          <p:nvPr/>
        </p:nvSpPr>
        <p:spPr>
          <a:xfrm>
            <a:off x="6221050" y="4568200"/>
            <a:ext cx="1457100" cy="369300"/>
          </a:xfrm>
          <a:prstGeom prst="rect">
            <a:avLst/>
          </a:prstGeom>
          <a:noFill/>
          <a:ln>
            <a:noFill/>
          </a:ln>
        </p:spPr>
        <p:txBody>
          <a:bodyPr anchorCtr="0" anchor="t" bIns="91425" lIns="91425" rIns="91425" wrap="square" tIns="91425">
            <a:noAutofit/>
          </a:bodyPr>
          <a:lstStyle/>
          <a:p>
            <a:pPr lvl="0" rtl="0">
              <a:spcBef>
                <a:spcPts val="0"/>
              </a:spcBef>
              <a:buNone/>
            </a:pPr>
            <a:r>
              <a:rPr lang="en" sz="1800"/>
              <a:t>Set mtry = 2</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730000" y="435925"/>
            <a:ext cx="4348200" cy="5619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Model Performance</a:t>
            </a:r>
          </a:p>
        </p:txBody>
      </p:sp>
      <p:pic>
        <p:nvPicPr>
          <p:cNvPr descr="Error Rates.jpeg" id="282" name="Shape 282"/>
          <p:cNvPicPr preferRelativeResize="0"/>
          <p:nvPr/>
        </p:nvPicPr>
        <p:blipFill>
          <a:blip r:embed="rId3">
            <a:alphaModFix/>
          </a:blip>
          <a:stretch>
            <a:fillRect/>
          </a:stretch>
        </p:blipFill>
        <p:spPr>
          <a:xfrm>
            <a:off x="370550" y="1801265"/>
            <a:ext cx="4084900" cy="2770025"/>
          </a:xfrm>
          <a:prstGeom prst="rect">
            <a:avLst/>
          </a:prstGeom>
          <a:noFill/>
          <a:ln>
            <a:noFill/>
          </a:ln>
        </p:spPr>
      </p:pic>
      <p:pic>
        <p:nvPicPr>
          <p:cNvPr descr="RF Important Predictors.jpeg" id="283" name="Shape 283"/>
          <p:cNvPicPr preferRelativeResize="0"/>
          <p:nvPr/>
        </p:nvPicPr>
        <p:blipFill>
          <a:blip r:embed="rId4">
            <a:alphaModFix/>
          </a:blip>
          <a:stretch>
            <a:fillRect/>
          </a:stretch>
        </p:blipFill>
        <p:spPr>
          <a:xfrm>
            <a:off x="4455450" y="1559472"/>
            <a:ext cx="4535500" cy="30705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727650" y="618250"/>
            <a:ext cx="7688700" cy="535200"/>
          </a:xfrm>
          <a:prstGeom prst="rect">
            <a:avLst/>
          </a:prstGeom>
        </p:spPr>
        <p:txBody>
          <a:bodyPr anchorCtr="0" anchor="t" bIns="91425" lIns="91425" rIns="91425" wrap="square" tIns="91425">
            <a:noAutofit/>
          </a:bodyPr>
          <a:lstStyle/>
          <a:p>
            <a:pPr lvl="0">
              <a:spcBef>
                <a:spcPts val="0"/>
              </a:spcBef>
              <a:buNone/>
            </a:pPr>
            <a:r>
              <a:rPr lang="en">
                <a:solidFill>
                  <a:schemeClr val="accent1"/>
                </a:solidFill>
              </a:rPr>
              <a:t>Presentation </a:t>
            </a:r>
            <a:r>
              <a:rPr lang="en">
                <a:solidFill>
                  <a:schemeClr val="accent1"/>
                </a:solidFill>
              </a:rPr>
              <a:t>Slam Dunk</a:t>
            </a:r>
          </a:p>
        </p:txBody>
      </p:sp>
      <p:pic>
        <p:nvPicPr>
          <p:cNvPr id="289" name="Shape 289"/>
          <p:cNvPicPr preferRelativeResize="0"/>
          <p:nvPr/>
        </p:nvPicPr>
        <p:blipFill>
          <a:blip r:embed="rId3">
            <a:alphaModFix/>
          </a:blip>
          <a:stretch>
            <a:fillRect/>
          </a:stretch>
        </p:blipFill>
        <p:spPr>
          <a:xfrm>
            <a:off x="4500704" y="2142403"/>
            <a:ext cx="3915646" cy="2177100"/>
          </a:xfrm>
          <a:prstGeom prst="rect">
            <a:avLst/>
          </a:prstGeom>
          <a:noFill/>
          <a:ln>
            <a:noFill/>
          </a:ln>
        </p:spPr>
      </p:pic>
      <p:sp>
        <p:nvSpPr>
          <p:cNvPr id="290" name="Shape 290"/>
          <p:cNvSpPr txBox="1"/>
          <p:nvPr>
            <p:ph idx="4294967295" type="subTitle"/>
          </p:nvPr>
        </p:nvSpPr>
        <p:spPr>
          <a:xfrm>
            <a:off x="730000" y="2142400"/>
            <a:ext cx="3300900" cy="2177100"/>
          </a:xfrm>
          <a:prstGeom prst="rect">
            <a:avLst/>
          </a:prstGeom>
        </p:spPr>
        <p:txBody>
          <a:bodyPr anchorCtr="0" anchor="t" bIns="91425" lIns="91425" rIns="91425" wrap="square" tIns="91425">
            <a:noAutofit/>
          </a:bodyPr>
          <a:lstStyle/>
          <a:p>
            <a:pPr indent="-342900" lvl="0" marL="457200" rtl="0">
              <a:lnSpc>
                <a:spcPct val="150000"/>
              </a:lnSpc>
              <a:spcBef>
                <a:spcPts val="0"/>
              </a:spcBef>
              <a:buSzPct val="100000"/>
            </a:pPr>
            <a:r>
              <a:rPr lang="en" sz="1800"/>
              <a:t>Incorporate Defender Data</a:t>
            </a:r>
          </a:p>
          <a:p>
            <a:pPr indent="-342900" lvl="0" marL="457200" rtl="0">
              <a:lnSpc>
                <a:spcPct val="150000"/>
              </a:lnSpc>
              <a:spcBef>
                <a:spcPts val="0"/>
              </a:spcBef>
              <a:buSzPct val="100000"/>
            </a:pPr>
            <a:r>
              <a:rPr lang="en" sz="1800"/>
              <a:t>Try Different Models</a:t>
            </a:r>
          </a:p>
          <a:p>
            <a:pPr indent="-342900" lvl="0" marL="457200" rtl="0">
              <a:lnSpc>
                <a:spcPct val="150000"/>
              </a:lnSpc>
              <a:spcBef>
                <a:spcPts val="0"/>
              </a:spcBef>
              <a:buSzPct val="100000"/>
            </a:pPr>
            <a:r>
              <a:rPr lang="en" sz="1800"/>
              <a:t>Use Full Dataset</a:t>
            </a:r>
          </a:p>
          <a:p>
            <a:pPr lvl="0" rtl="0">
              <a:spcBef>
                <a:spcPts val="0"/>
              </a:spcBef>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2585125" y="1754100"/>
            <a:ext cx="3973750" cy="2980301"/>
          </a:xfrm>
          <a:prstGeom prst="rect">
            <a:avLst/>
          </a:prstGeom>
          <a:noFill/>
          <a:ln>
            <a:noFill/>
          </a:ln>
        </p:spPr>
      </p:pic>
      <p:sp>
        <p:nvSpPr>
          <p:cNvPr id="296" name="Shape 296"/>
          <p:cNvSpPr txBox="1"/>
          <p:nvPr>
            <p:ph type="title"/>
          </p:nvPr>
        </p:nvSpPr>
        <p:spPr>
          <a:xfrm>
            <a:off x="770875" y="339350"/>
            <a:ext cx="3198000" cy="1154400"/>
          </a:xfrm>
          <a:prstGeom prst="rect">
            <a:avLst/>
          </a:prstGeom>
        </p:spPr>
        <p:txBody>
          <a:bodyPr anchorCtr="0" anchor="t" bIns="91425" lIns="91425" rIns="91425" wrap="square" tIns="91425">
            <a:noAutofit/>
          </a:bodyPr>
          <a:lstStyle/>
          <a:p>
            <a:pPr lvl="0" rtl="0">
              <a:spcBef>
                <a:spcPts val="0"/>
              </a:spcBef>
              <a:buNone/>
            </a:pPr>
            <a:r>
              <a:rPr lang="en" sz="4000"/>
              <a:t>Questions?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Shape 301"/>
          <p:cNvPicPr preferRelativeResize="0"/>
          <p:nvPr/>
        </p:nvPicPr>
        <p:blipFill>
          <a:blip r:embed="rId3">
            <a:alphaModFix/>
          </a:blip>
          <a:stretch>
            <a:fillRect/>
          </a:stretch>
        </p:blipFill>
        <p:spPr>
          <a:xfrm>
            <a:off x="3431825" y="1754100"/>
            <a:ext cx="2280325" cy="2980300"/>
          </a:xfrm>
          <a:prstGeom prst="rect">
            <a:avLst/>
          </a:prstGeom>
          <a:noFill/>
          <a:ln>
            <a:noFill/>
          </a:ln>
        </p:spPr>
      </p:pic>
      <p:sp>
        <p:nvSpPr>
          <p:cNvPr id="302" name="Shape 302"/>
          <p:cNvSpPr txBox="1"/>
          <p:nvPr>
            <p:ph type="title"/>
          </p:nvPr>
        </p:nvSpPr>
        <p:spPr>
          <a:xfrm>
            <a:off x="770875" y="339350"/>
            <a:ext cx="5535000" cy="1154400"/>
          </a:xfrm>
          <a:prstGeom prst="rect">
            <a:avLst/>
          </a:prstGeom>
        </p:spPr>
        <p:txBody>
          <a:bodyPr anchorCtr="0" anchor="t" bIns="91425" lIns="91425" rIns="91425" wrap="square" tIns="91425">
            <a:noAutofit/>
          </a:bodyPr>
          <a:lstStyle/>
          <a:p>
            <a:pPr lvl="0" rtl="0">
              <a:spcBef>
                <a:spcPts val="0"/>
              </a:spcBef>
              <a:buNone/>
            </a:pPr>
            <a:r>
              <a:rPr lang="en" sz="4000"/>
              <a:t>Thanks for Listening!</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Shape 98"/>
          <p:cNvPicPr preferRelativeResize="0"/>
          <p:nvPr/>
        </p:nvPicPr>
        <p:blipFill>
          <a:blip r:embed="rId3">
            <a:alphaModFix/>
          </a:blip>
          <a:stretch>
            <a:fillRect/>
          </a:stretch>
        </p:blipFill>
        <p:spPr>
          <a:xfrm>
            <a:off x="1283087" y="756900"/>
            <a:ext cx="6577824" cy="4386600"/>
          </a:xfrm>
          <a:prstGeom prst="rect">
            <a:avLst/>
          </a:prstGeom>
          <a:noFill/>
          <a:ln>
            <a:noFill/>
          </a:ln>
        </p:spPr>
      </p:pic>
      <p:sp>
        <p:nvSpPr>
          <p:cNvPr id="99" name="Shape 99"/>
          <p:cNvSpPr txBox="1"/>
          <p:nvPr>
            <p:ph idx="4294967295" type="title"/>
          </p:nvPr>
        </p:nvSpPr>
        <p:spPr>
          <a:xfrm>
            <a:off x="800250" y="0"/>
            <a:ext cx="7543500" cy="756900"/>
          </a:xfrm>
          <a:prstGeom prst="rect">
            <a:avLst/>
          </a:prstGeom>
        </p:spPr>
        <p:txBody>
          <a:bodyPr anchorCtr="0" anchor="t" bIns="91425" lIns="91425" rIns="91425" wrap="square" tIns="91425">
            <a:noAutofit/>
          </a:bodyPr>
          <a:lstStyle/>
          <a:p>
            <a:pPr lvl="0" rtl="0" algn="ctr">
              <a:spcBef>
                <a:spcPts val="0"/>
              </a:spcBef>
              <a:buNone/>
            </a:pPr>
            <a:r>
              <a:rPr lang="en">
                <a:solidFill>
                  <a:schemeClr val="accent3"/>
                </a:solidFill>
              </a:rPr>
              <a:t>NBA Court Layout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Home Court Advantage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719100" y="1166250"/>
            <a:ext cx="3300900" cy="1687200"/>
          </a:xfrm>
          <a:prstGeom prst="rect">
            <a:avLst/>
          </a:prstGeom>
        </p:spPr>
        <p:txBody>
          <a:bodyPr anchorCtr="0" anchor="t" bIns="91425" lIns="91425" rIns="91425" wrap="square" tIns="91425">
            <a:noAutofit/>
          </a:bodyPr>
          <a:lstStyle/>
          <a:p>
            <a:pPr lvl="0">
              <a:spcBef>
                <a:spcPts val="0"/>
              </a:spcBef>
              <a:buNone/>
            </a:pPr>
            <a:r>
              <a:rPr lang="en">
                <a:solidFill>
                  <a:schemeClr val="accent3"/>
                </a:solidFill>
              </a:rPr>
              <a:t>Total Win Shares</a:t>
            </a:r>
          </a:p>
          <a:p>
            <a:pPr lvl="0" rtl="0">
              <a:spcBef>
                <a:spcPts val="0"/>
              </a:spcBef>
              <a:buNone/>
            </a:pPr>
            <a:r>
              <a:t/>
            </a:r>
            <a:endParaRPr>
              <a:solidFill>
                <a:schemeClr val="dk1"/>
              </a:solidFill>
            </a:endParaRPr>
          </a:p>
        </p:txBody>
      </p:sp>
      <p:pic>
        <p:nvPicPr>
          <p:cNvPr id="110" name="Shape 110"/>
          <p:cNvPicPr preferRelativeResize="0"/>
          <p:nvPr/>
        </p:nvPicPr>
        <p:blipFill>
          <a:blip r:embed="rId3">
            <a:alphaModFix/>
          </a:blip>
          <a:stretch>
            <a:fillRect/>
          </a:stretch>
        </p:blipFill>
        <p:spPr>
          <a:xfrm>
            <a:off x="198225" y="1779425"/>
            <a:ext cx="3493522" cy="3266875"/>
          </a:xfrm>
          <a:prstGeom prst="rect">
            <a:avLst/>
          </a:prstGeom>
          <a:noFill/>
          <a:ln>
            <a:noFill/>
          </a:ln>
        </p:spPr>
      </p:pic>
      <p:pic>
        <p:nvPicPr>
          <p:cNvPr id="111" name="Shape 111"/>
          <p:cNvPicPr preferRelativeResize="0"/>
          <p:nvPr/>
        </p:nvPicPr>
        <p:blipFill>
          <a:blip r:embed="rId4">
            <a:alphaModFix/>
          </a:blip>
          <a:stretch>
            <a:fillRect/>
          </a:stretch>
        </p:blipFill>
        <p:spPr>
          <a:xfrm>
            <a:off x="4601725" y="1627025"/>
            <a:ext cx="4542275" cy="3447025"/>
          </a:xfrm>
          <a:prstGeom prst="rect">
            <a:avLst/>
          </a:prstGeom>
          <a:noFill/>
          <a:ln>
            <a:noFill/>
          </a:ln>
        </p:spPr>
      </p:pic>
      <p:sp>
        <p:nvSpPr>
          <p:cNvPr id="112" name="Shape 112"/>
          <p:cNvSpPr txBox="1"/>
          <p:nvPr>
            <p:ph type="title"/>
          </p:nvPr>
        </p:nvSpPr>
        <p:spPr>
          <a:xfrm>
            <a:off x="5222427" y="1166250"/>
            <a:ext cx="3921600" cy="16872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Win Shares by Team</a:t>
            </a:r>
          </a:p>
          <a:p>
            <a:pPr lvl="0" rtl="0">
              <a:spcBef>
                <a:spcPts val="0"/>
              </a:spcBef>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rtl="0">
              <a:spcBef>
                <a:spcPts val="0"/>
              </a:spcBef>
              <a:buNone/>
            </a:pPr>
            <a:r>
              <a:rPr lang="en">
                <a:solidFill>
                  <a:schemeClr val="accent3"/>
                </a:solidFill>
              </a:rPr>
              <a:t>Increasing Margins</a:t>
            </a:r>
          </a:p>
        </p:txBody>
      </p:sp>
      <p:sp>
        <p:nvSpPr>
          <p:cNvPr id="118" name="Shape 118"/>
          <p:cNvSpPr txBox="1"/>
          <p:nvPr>
            <p:ph idx="1" type="subTitle"/>
          </p:nvPr>
        </p:nvSpPr>
        <p:spPr>
          <a:xfrm>
            <a:off x="730000" y="2142400"/>
            <a:ext cx="3300900" cy="2177100"/>
          </a:xfrm>
          <a:prstGeom prst="rect">
            <a:avLst/>
          </a:prstGeom>
        </p:spPr>
        <p:txBody>
          <a:bodyPr anchorCtr="0" anchor="t" bIns="91425" lIns="91425" rIns="91425" wrap="square" tIns="91425">
            <a:noAutofit/>
          </a:bodyPr>
          <a:lstStyle/>
          <a:p>
            <a:pPr lvl="0">
              <a:spcBef>
                <a:spcPts val="0"/>
              </a:spcBef>
              <a:buNone/>
            </a:pPr>
            <a:r>
              <a:rPr lang="en"/>
              <a:t>Using Linear Regression to identify variables correlated to the Margin of Victory</a:t>
            </a:r>
            <a:br>
              <a:rPr lang="en"/>
            </a:br>
            <a:br>
              <a:rPr lang="en"/>
            </a:br>
            <a:r>
              <a:rPr lang="en"/>
              <a:t>Predictor with the highest correlation to the Margin of Victory: </a:t>
            </a:r>
            <a:r>
              <a:rPr b="1" lang="en"/>
              <a:t>Location</a:t>
            </a:r>
            <a:br>
              <a:rPr lang="en"/>
            </a:br>
            <a:br>
              <a:rPr lang="en"/>
            </a:br>
            <a:r>
              <a:rPr lang="en"/>
              <a:t>Home Court Advantage is Real!</a:t>
            </a:r>
          </a:p>
          <a:p>
            <a:pPr indent="0" lvl="0" marL="457200" rtl="0">
              <a:spcBef>
                <a:spcPts val="0"/>
              </a:spcBef>
              <a:buNone/>
            </a:pPr>
            <a:r>
              <a:rPr b="1" lang="en"/>
              <a:t>        (2.26 points)</a:t>
            </a:r>
            <a:br>
              <a:rPr lang="en"/>
            </a:br>
          </a:p>
        </p:txBody>
      </p:sp>
      <p:pic>
        <p:nvPicPr>
          <p:cNvPr id="119" name="Shape 119"/>
          <p:cNvPicPr preferRelativeResize="0"/>
          <p:nvPr/>
        </p:nvPicPr>
        <p:blipFill>
          <a:blip r:embed="rId3">
            <a:alphaModFix/>
          </a:blip>
          <a:stretch>
            <a:fillRect/>
          </a:stretch>
        </p:blipFill>
        <p:spPr>
          <a:xfrm>
            <a:off x="4834275" y="1928250"/>
            <a:ext cx="3747575" cy="3103900"/>
          </a:xfrm>
          <a:prstGeom prst="rect">
            <a:avLst/>
          </a:prstGeom>
          <a:noFill/>
          <a:ln>
            <a:noFill/>
          </a:ln>
        </p:spPr>
      </p:pic>
      <p:sp>
        <p:nvSpPr>
          <p:cNvPr id="120" name="Shape 120"/>
          <p:cNvSpPr txBox="1"/>
          <p:nvPr>
            <p:ph idx="2" type="body"/>
          </p:nvPr>
        </p:nvSpPr>
        <p:spPr>
          <a:xfrm>
            <a:off x="5663825" y="1640875"/>
            <a:ext cx="3374400" cy="29979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Correlation of </a:t>
            </a:r>
            <a:r>
              <a:rPr lang="en">
                <a:solidFill>
                  <a:schemeClr val="dk1"/>
                </a:solidFill>
              </a:rPr>
              <a:t>Predictors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Effect of Rest on Performance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b="-3039" l="0" r="0" t="3040"/>
          <a:stretch/>
        </p:blipFill>
        <p:spPr>
          <a:xfrm>
            <a:off x="2912125" y="1269825"/>
            <a:ext cx="4642550" cy="3497975"/>
          </a:xfrm>
          <a:prstGeom prst="rect">
            <a:avLst/>
          </a:prstGeom>
          <a:noFill/>
          <a:ln>
            <a:noFill/>
          </a:ln>
        </p:spPr>
      </p:pic>
      <p:sp>
        <p:nvSpPr>
          <p:cNvPr id="131" name="Shape 131"/>
          <p:cNvSpPr txBox="1"/>
          <p:nvPr>
            <p:ph type="title"/>
          </p:nvPr>
        </p:nvSpPr>
        <p:spPr>
          <a:xfrm>
            <a:off x="762700" y="606150"/>
            <a:ext cx="7126800" cy="561900"/>
          </a:xfrm>
          <a:prstGeom prst="rect">
            <a:avLst/>
          </a:prstGeom>
        </p:spPr>
        <p:txBody>
          <a:bodyPr anchorCtr="0" anchor="t" bIns="91425" lIns="91425" rIns="91425" wrap="square" tIns="91425">
            <a:noAutofit/>
          </a:bodyPr>
          <a:lstStyle/>
          <a:p>
            <a:pPr lvl="0" rtl="0">
              <a:spcBef>
                <a:spcPts val="0"/>
              </a:spcBef>
              <a:buNone/>
            </a:pPr>
            <a:r>
              <a:rPr lang="en">
                <a:solidFill>
                  <a:schemeClr val="accent3"/>
                </a:solidFill>
              </a:rPr>
              <a:t>Fading Stars: Can More Rest Boost Wins?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729450" y="864300"/>
            <a:ext cx="7021200" cy="2985000"/>
          </a:xfrm>
          <a:prstGeom prst="rect">
            <a:avLst/>
          </a:prstGeom>
        </p:spPr>
        <p:txBody>
          <a:bodyPr anchorCtr="0" anchor="ctr" bIns="91425" lIns="91425" rIns="91425" wrap="square" tIns="91425">
            <a:noAutofit/>
          </a:bodyPr>
          <a:lstStyle/>
          <a:p>
            <a:pPr lvl="0">
              <a:spcBef>
                <a:spcPts val="0"/>
              </a:spcBef>
              <a:buNone/>
            </a:pPr>
            <a:r>
              <a:rPr lang="en"/>
              <a:t>Can Teams Take More Efficient Shots?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